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3.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4.xml" ContentType="application/vnd.openxmlformats-officedocument.themeOverride+xml"/>
  <Override PartName="/ppt/drawings/drawing3.xml" ContentType="application/vnd.openxmlformats-officedocument.drawingml.chartshapes+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5.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6.xml" ContentType="application/vnd.openxmlformats-officedocument.themeOverride+xml"/>
  <Override PartName="/ppt/drawings/drawing4.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7.xml" ContentType="application/vnd.openxmlformats-officedocument.themeOverride+xml"/>
  <Override PartName="/ppt/drawings/drawing5.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8.xml" ContentType="application/vnd.openxmlformats-officedocument.themeOverride+xml"/>
  <Override PartName="/ppt/drawings/drawing6.xml" ContentType="application/vnd.openxmlformats-officedocument.drawingml.chartshapes+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9.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0.xml" ContentType="application/vnd.openxmlformats-officedocument.themeOverride+xml"/>
  <Override PartName="/ppt/drawings/drawing7.xml" ContentType="application/vnd.openxmlformats-officedocument.drawingml.chartshapes+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1.xml" ContentType="application/vnd.openxmlformats-officedocument.themeOverride+xml"/>
  <Override PartName="/ppt/drawings/drawing8.xml" ContentType="application/vnd.openxmlformats-officedocument.drawingml.chartshapes+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5"/>
  </p:notesMasterIdLst>
  <p:handoutMasterIdLst>
    <p:handoutMasterId r:id="rId26"/>
  </p:handoutMasterIdLst>
  <p:sldIdLst>
    <p:sldId id="4562" r:id="rId5"/>
    <p:sldId id="3557" r:id="rId6"/>
    <p:sldId id="4987" r:id="rId7"/>
    <p:sldId id="4910" r:id="rId8"/>
    <p:sldId id="4990" r:id="rId9"/>
    <p:sldId id="4646" r:id="rId10"/>
    <p:sldId id="4647" r:id="rId11"/>
    <p:sldId id="4268" r:id="rId12"/>
    <p:sldId id="4396" r:id="rId13"/>
    <p:sldId id="4946" r:id="rId14"/>
    <p:sldId id="4997" r:id="rId15"/>
    <p:sldId id="4998" r:id="rId16"/>
    <p:sldId id="5001" r:id="rId17"/>
    <p:sldId id="5002" r:id="rId18"/>
    <p:sldId id="5005" r:id="rId19"/>
    <p:sldId id="5007" r:id="rId20"/>
    <p:sldId id="5010" r:id="rId21"/>
    <p:sldId id="5012" r:id="rId22"/>
    <p:sldId id="5015" r:id="rId23"/>
    <p:sldId id="3072" r:id="rId24"/>
  </p:sldIdLst>
  <p:sldSz cx="12192000" cy="6858000"/>
  <p:notesSz cx="6886575"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0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DO"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85"/>
    <a:srgbClr val="CCFF33"/>
    <a:srgbClr val="FF6600"/>
    <a:srgbClr val="FF9933"/>
    <a:srgbClr val="F6E0C0"/>
    <a:srgbClr val="FF66CC"/>
    <a:srgbClr val="FF6699"/>
    <a:srgbClr val="009999"/>
    <a:srgbClr val="9966F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redný štýl 1 - zvýrazneni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Stredný štýl 1 - zvýrazneni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Stredný štýl 4 - zvýrazneni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301B821-A1FF-4177-AEE7-76D212191A09}" styleName="Stredný štýl 1 - zvýrazneni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52" autoAdjust="0"/>
    <p:restoredTop sz="93909" autoAdjust="0"/>
  </p:normalViewPr>
  <p:slideViewPr>
    <p:cSldViewPr snapToGrid="0">
      <p:cViewPr varScale="1">
        <p:scale>
          <a:sx n="79" d="100"/>
          <a:sy n="79" d="100"/>
        </p:scale>
        <p:origin x="54" y="549"/>
      </p:cViewPr>
      <p:guideLst>
        <p:guide orient="horz" pos="2160"/>
        <p:guide pos="380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66"/>
    </p:cViewPr>
  </p:sorterViewPr>
  <p:notesViewPr>
    <p:cSldViewPr snapToGrid="0">
      <p:cViewPr varScale="1">
        <p:scale>
          <a:sx n="60" d="100"/>
          <a:sy n="60" d="100"/>
        </p:scale>
        <p:origin x="3254" y="2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damb\AppData\Local\Microsoft\Windows\INetCache\Content.Outlook\KUISLSRV\2025%20JUN%20KAROL%20WOLF.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2.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11.xml.rels><?xml version="1.0" encoding="UTF-8" standalone="yes"?>
<Relationships xmlns="http://schemas.openxmlformats.org/package/2006/relationships"><Relationship Id="rId3" Type="http://schemas.openxmlformats.org/officeDocument/2006/relationships/oleObject" Target="file:///C:\Users\adamb\AppData\Local\Microsoft\Windows\INetCache\Content.Outlook\KUISLSRV\2025%20JUN%20KAROL%20WOLF.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file:///C:\Users\adamb\AppData\Local\Microsoft\Windows\INetCache\Content.Outlook\KUISLSRV\2025%20JUN%20KAROL%20WOLF.xlsx"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3.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file:///C:\Users\adamb\AppData\Local\Microsoft\Windows\INetCache\Content.Outlook\KUISLSRV\2025%20JUN%20KAROL%20WOLF.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4.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5.xml"/><Relationship Id="rId4" Type="http://schemas.openxmlformats.org/officeDocument/2006/relationships/oleObject" Target="file:///C:\Users\adamb\AppData\Local\Microsoft\Windows\INetCache\Content.Outlook\KUISLSRV\2025%20JUN%20KAROL%20WOLF.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7.xml"/><Relationship Id="rId1" Type="http://schemas.microsoft.com/office/2011/relationships/chartStyle" Target="style17.xml"/><Relationship Id="rId5" Type="http://schemas.openxmlformats.org/officeDocument/2006/relationships/chartUserShapes" Target="../drawings/drawing6.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oleObject" Target="file:///C:\Users\adamb\AppData\Local\Microsoft\Windows\INetCache\Content.Outlook\KUISLSRV\2025%20JUN%20KAROL%20WOLF.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9.xml"/><Relationship Id="rId1" Type="http://schemas.microsoft.com/office/2011/relationships/chartStyle" Target="style19.xml"/><Relationship Id="rId5" Type="http://schemas.openxmlformats.org/officeDocument/2006/relationships/chartUserShapes" Target="../drawings/drawing7.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adamb\AppData\Local\Microsoft\Windows\INetCache\Content.Outlook\KUISLSRV\2025%20JUN%20KAROL%20WOLF.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21.xml"/><Relationship Id="rId1" Type="http://schemas.microsoft.com/office/2011/relationships/chartStyle" Target="style21.xml"/><Relationship Id="rId5" Type="http://schemas.openxmlformats.org/officeDocument/2006/relationships/chartUserShapes" Target="../drawings/drawing8.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22.xml.rels><?xml version="1.0" encoding="UTF-8" standalone="yes"?>
<Relationships xmlns="http://schemas.openxmlformats.org/package/2006/relationships"><Relationship Id="rId3" Type="http://schemas.openxmlformats.org/officeDocument/2006/relationships/oleObject" Target="file:///C:\Users\adamb\AppData\Local\Microsoft\Windows\INetCache\Content.Outlook\KUISLSRV\2025%20JUN%20KAROL%20WOLF.xlsx" TargetMode="External"/><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1.xml"/><Relationship Id="rId4" Type="http://schemas.openxmlformats.org/officeDocument/2006/relationships/oleObject" Target="file:///\\192.168.1.212\ako\2%20AKTU&#193;LNE%20Z&#193;KAZKY\OMNIBUS\2024-12%20DECEMBER\2024-12%20SPRACOVANIE\STN%20Z&#225;kladn&#233;%20GRAFY%20FINAL%20(ADAM).xlsx"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C:\Users\adamb\AppData\Local\Microsoft\Windows\INetCache\Content.Outlook\KUISLSRV\2025%20JUN%20KAROL%20WOLF.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851335491363435"/>
          <c:y val="2.8709102190473845E-2"/>
          <c:w val="0.368646463063596"/>
          <c:h val="0.78979374004689606"/>
        </c:manualLayout>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9A9C-4101-9355-418C2ED704E7}"/>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9A9C-4101-9355-418C2ED704E7}"/>
              </c:ext>
            </c:extLst>
          </c:dPt>
          <c:dPt>
            <c:idx val="2"/>
            <c:bubble3D val="0"/>
            <c:spPr>
              <a:solidFill>
                <a:srgbClr val="FF0000"/>
              </a:solidFill>
              <a:ln w="19050">
                <a:solidFill>
                  <a:schemeClr val="lt1"/>
                </a:solidFill>
              </a:ln>
              <a:effectLst/>
            </c:spPr>
            <c:extLst>
              <c:ext xmlns:c16="http://schemas.microsoft.com/office/drawing/2014/chart" uri="{C3380CC4-5D6E-409C-BE32-E72D297353CC}">
                <c16:uniqueId val="{00000005-9A9C-4101-9355-418C2ED704E7}"/>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9A9C-4101-9355-418C2ED704E7}"/>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9A9C-4101-9355-418C2ED704E7}"/>
              </c:ext>
            </c:extLst>
          </c:dPt>
          <c:dLbls>
            <c:dLbl>
              <c:idx val="2"/>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mn-lt"/>
                      <a:ea typeface="+mn-ea"/>
                      <a:cs typeface="+mn-cs"/>
                    </a:defRPr>
                  </a:pPr>
                  <a:endParaRPr lang="sk-SK"/>
                </a:p>
              </c:txPr>
              <c:dLblPos val="bestFit"/>
              <c:showLegendKey val="0"/>
              <c:showVal val="1"/>
              <c:showCatName val="0"/>
              <c:showSerName val="0"/>
              <c:showPercent val="0"/>
              <c:showBubbleSize val="0"/>
              <c:extLst>
                <c:ext xmlns:c16="http://schemas.microsoft.com/office/drawing/2014/chart" uri="{C3380CC4-5D6E-409C-BE32-E72D297353CC}">
                  <c16:uniqueId val="{00000005-9A9C-4101-9355-418C2ED704E7}"/>
                </c:ext>
              </c:extLst>
            </c:dLbl>
            <c:dLbl>
              <c:idx val="3"/>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mn-lt"/>
                      <a:ea typeface="+mn-ea"/>
                      <a:cs typeface="+mn-cs"/>
                    </a:defRPr>
                  </a:pPr>
                  <a:endParaRPr lang="sk-SK"/>
                </a:p>
              </c:txPr>
              <c:dLblPos val="bestFit"/>
              <c:showLegendKey val="0"/>
              <c:showVal val="1"/>
              <c:showCatName val="0"/>
              <c:showSerName val="0"/>
              <c:showPercent val="0"/>
              <c:showBubbleSize val="0"/>
              <c:extLst>
                <c:ext xmlns:c16="http://schemas.microsoft.com/office/drawing/2014/chart" uri="{C3380CC4-5D6E-409C-BE32-E72D297353CC}">
                  <c16:uniqueId val="{00000007-9A9C-4101-9355-418C2ED704E7}"/>
                </c:ext>
              </c:extLst>
            </c:dLbl>
            <c:spPr>
              <a:noFill/>
              <a:ln>
                <a:noFill/>
              </a:ln>
              <a:effectLst/>
            </c:spPr>
            <c:txPr>
              <a:bodyPr rot="0" spcFirstLastPara="1" vertOverflow="ellipsis" vert="horz" wrap="square" anchor="ctr" anchorCtr="1"/>
              <a:lstStyle/>
              <a:p>
                <a:pPr>
                  <a:defRPr sz="2000" b="1" i="0" u="none" strike="noStrike" kern="1200" baseline="0">
                    <a:solidFill>
                      <a:sysClr val="windowText" lastClr="000000"/>
                    </a:solidFill>
                    <a:latin typeface="+mn-lt"/>
                    <a:ea typeface="+mn-ea"/>
                    <a:cs typeface="+mn-cs"/>
                  </a:defRPr>
                </a:pPr>
                <a:endParaRPr lang="sk-SK"/>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Základne!$B$3:$B$7</c:f>
              <c:strCache>
                <c:ptCount val="5"/>
                <c:pt idx="0">
                  <c:v>Určite áno</c:v>
                </c:pt>
                <c:pt idx="1">
                  <c:v>Skôr áno</c:v>
                </c:pt>
                <c:pt idx="2">
                  <c:v>Skôr nie</c:v>
                </c:pt>
                <c:pt idx="3">
                  <c:v>Určite nie</c:v>
                </c:pt>
                <c:pt idx="4">
                  <c:v>Neviem / nechcem odpovedať</c:v>
                </c:pt>
              </c:strCache>
            </c:strRef>
          </c:cat>
          <c:val>
            <c:numRef>
              <c:f>Základne!$G$3:$G$7</c:f>
              <c:numCache>
                <c:formatCode>0.0%</c:formatCode>
                <c:ptCount val="5"/>
                <c:pt idx="0">
                  <c:v>5.9495198676114962E-2</c:v>
                </c:pt>
                <c:pt idx="1">
                  <c:v>6.6609859722238082E-2</c:v>
                </c:pt>
                <c:pt idx="2">
                  <c:v>0.19677157179459534</c:v>
                </c:pt>
                <c:pt idx="3">
                  <c:v>0.62031306123392282</c:v>
                </c:pt>
                <c:pt idx="4">
                  <c:v>5.6810308573128729E-2</c:v>
                </c:pt>
              </c:numCache>
            </c:numRef>
          </c:val>
          <c:extLst>
            <c:ext xmlns:c16="http://schemas.microsoft.com/office/drawing/2014/chart" uri="{C3380CC4-5D6E-409C-BE32-E72D297353CC}">
              <c16:uniqueId val="{0000000A-9A9C-4101-9355-418C2ED704E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800" b="1">
          <a:solidFill>
            <a:sysClr val="windowText" lastClr="000000"/>
          </a:solidFill>
        </a:defRPr>
      </a:pPr>
      <a:endParaRPr lang="sk-SK"/>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154460418750456E-2"/>
          <c:y val="9.9237564389518085E-2"/>
          <c:w val="0.38408111549205515"/>
          <c:h val="0.86228581453094078"/>
        </c:manualLayout>
      </c:layout>
      <c:pieChart>
        <c:varyColors val="1"/>
        <c:ser>
          <c:idx val="0"/>
          <c:order val="0"/>
          <c:dPt>
            <c:idx val="0"/>
            <c:bubble3D val="0"/>
            <c:spPr>
              <a:solidFill>
                <a:srgbClr val="C00000"/>
              </a:solidFill>
              <a:ln w="19050">
                <a:solidFill>
                  <a:schemeClr val="lt1"/>
                </a:solidFill>
              </a:ln>
              <a:effectLst/>
            </c:spPr>
            <c:extLst>
              <c:ext xmlns:c16="http://schemas.microsoft.com/office/drawing/2014/chart" uri="{C3380CC4-5D6E-409C-BE32-E72D297353CC}">
                <c16:uniqueId val="{00000001-4397-40C3-9523-3E0338BDBF0F}"/>
              </c:ext>
            </c:extLst>
          </c:dPt>
          <c:dPt>
            <c:idx val="1"/>
            <c:bubble3D val="0"/>
            <c:spPr>
              <a:solidFill>
                <a:srgbClr val="00B0F0"/>
              </a:solidFill>
              <a:ln w="19050">
                <a:solidFill>
                  <a:schemeClr val="lt1"/>
                </a:solidFill>
              </a:ln>
              <a:effectLst/>
            </c:spPr>
            <c:extLst>
              <c:ext xmlns:c16="http://schemas.microsoft.com/office/drawing/2014/chart" uri="{C3380CC4-5D6E-409C-BE32-E72D297353CC}">
                <c16:uniqueId val="{00000003-4397-40C3-9523-3E0338BDBF0F}"/>
              </c:ext>
            </c:extLst>
          </c:dPt>
          <c:dPt>
            <c:idx val="2"/>
            <c:bubble3D val="0"/>
            <c:spPr>
              <a:solidFill>
                <a:srgbClr val="FF6600"/>
              </a:solidFill>
              <a:ln w="19050">
                <a:solidFill>
                  <a:schemeClr val="lt1"/>
                </a:solidFill>
              </a:ln>
              <a:effectLst/>
            </c:spPr>
            <c:extLst>
              <c:ext xmlns:c16="http://schemas.microsoft.com/office/drawing/2014/chart" uri="{C3380CC4-5D6E-409C-BE32-E72D297353CC}">
                <c16:uniqueId val="{00000005-4397-40C3-9523-3E0338BDBF0F}"/>
              </c:ext>
            </c:extLst>
          </c:dPt>
          <c:dPt>
            <c:idx val="3"/>
            <c:bubble3D val="0"/>
            <c:spPr>
              <a:solidFill>
                <a:srgbClr val="92D050"/>
              </a:solidFill>
              <a:ln w="19050">
                <a:solidFill>
                  <a:schemeClr val="lt1"/>
                </a:solidFill>
              </a:ln>
              <a:effectLst/>
            </c:spPr>
            <c:extLst>
              <c:ext xmlns:c16="http://schemas.microsoft.com/office/drawing/2014/chart" uri="{C3380CC4-5D6E-409C-BE32-E72D297353CC}">
                <c16:uniqueId val="{00000007-4397-40C3-9523-3E0338BDBF0F}"/>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4397-40C3-9523-3E0338BDBF0F}"/>
              </c:ext>
            </c:extLst>
          </c:dPt>
          <c:dLbls>
            <c:dLbl>
              <c:idx val="0"/>
              <c:spPr>
                <a:noFill/>
                <a:ln>
                  <a:noFill/>
                </a:ln>
                <a:effectLst/>
              </c:spPr>
              <c:txPr>
                <a:bodyPr rot="0" spcFirstLastPara="1" vertOverflow="ellipsis" vert="horz" wrap="square" anchor="ctr" anchorCtr="1"/>
                <a:lstStyle/>
                <a:p>
                  <a:pPr>
                    <a:defRPr sz="2400" b="1" i="0" u="none" strike="noStrike" kern="1200" baseline="0">
                      <a:solidFill>
                        <a:schemeClr val="bg1"/>
                      </a:solidFill>
                      <a:latin typeface="+mn-lt"/>
                      <a:ea typeface="+mn-ea"/>
                      <a:cs typeface="+mn-cs"/>
                    </a:defRPr>
                  </a:pPr>
                  <a:endParaRPr lang="sk-SK"/>
                </a:p>
              </c:txPr>
              <c:dLblPos val="bestFit"/>
              <c:showLegendKey val="0"/>
              <c:showVal val="1"/>
              <c:showCatName val="0"/>
              <c:showSerName val="0"/>
              <c:showPercent val="0"/>
              <c:showBubbleSize val="0"/>
              <c:extLst>
                <c:ext xmlns:c16="http://schemas.microsoft.com/office/drawing/2014/chart" uri="{C3380CC4-5D6E-409C-BE32-E72D297353CC}">
                  <c16:uniqueId val="{00000001-4397-40C3-9523-3E0338BDBF0F}"/>
                </c:ext>
              </c:extLst>
            </c:dLbl>
            <c:dLbl>
              <c:idx val="2"/>
              <c:layout>
                <c:manualLayout>
                  <c:x val="5.5325336711084257E-2"/>
                  <c:y val="9.717014133049907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397-40C3-9523-3E0338BDBF0F}"/>
                </c:ext>
              </c:extLst>
            </c:dLbl>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sk-SK"/>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Základne!$B$21:$B$25</c:f>
              <c:strCache>
                <c:ptCount val="5"/>
                <c:pt idx="0">
                  <c:v>Ľahostajnosť ľudí</c:v>
                </c:pt>
                <c:pt idx="1">
                  <c:v>Vysoké ceny za odvoz odpadu</c:v>
                </c:pt>
                <c:pt idx="2">
                  <c:v>Neznalosť škodlivých dôsledkov skládok na životné prostredie</c:v>
                </c:pt>
                <c:pt idx="3">
                  <c:v>Nedostatočná informovanosť o správnom nakladaní s odpadom</c:v>
                </c:pt>
                <c:pt idx="4">
                  <c:v>Neviem / nechcem odpovedať</c:v>
                </c:pt>
              </c:strCache>
            </c:strRef>
          </c:cat>
          <c:val>
            <c:numRef>
              <c:f>Základne!$G$21:$G$25</c:f>
              <c:numCache>
                <c:formatCode>0.0%</c:formatCode>
                <c:ptCount val="5"/>
                <c:pt idx="0">
                  <c:v>0.63844573293422446</c:v>
                </c:pt>
                <c:pt idx="1">
                  <c:v>0.21142457424816688</c:v>
                </c:pt>
                <c:pt idx="2">
                  <c:v>5.1350806632707025E-2</c:v>
                </c:pt>
                <c:pt idx="3">
                  <c:v>7.7697306319387455E-2</c:v>
                </c:pt>
                <c:pt idx="4">
                  <c:v>2.1999999999999999E-2</c:v>
                </c:pt>
              </c:numCache>
            </c:numRef>
          </c:val>
          <c:extLst>
            <c:ext xmlns:c16="http://schemas.microsoft.com/office/drawing/2014/chart" uri="{C3380CC4-5D6E-409C-BE32-E72D297353CC}">
              <c16:uniqueId val="{0000000A-4397-40C3-9523-3E0338BDBF0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47033237604819167"/>
          <c:y val="0.45561862667692554"/>
          <c:w val="0.52826586498937311"/>
          <c:h val="0.41616739922832136"/>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sk-SK"/>
        </a:p>
      </c:txPr>
    </c:legend>
    <c:plotVisOnly val="1"/>
    <c:dispBlanksAs val="gap"/>
    <c:showDLblsOverMax val="0"/>
  </c:chart>
  <c:spPr>
    <a:noFill/>
    <a:ln>
      <a:noFill/>
    </a:ln>
    <a:effectLst/>
  </c:spPr>
  <c:txPr>
    <a:bodyPr/>
    <a:lstStyle/>
    <a:p>
      <a:pPr>
        <a:defRPr sz="2000" b="1">
          <a:solidFill>
            <a:schemeClr val="tx1"/>
          </a:solidFill>
        </a:defRPr>
      </a:pPr>
      <a:endParaRPr lang="sk-SK"/>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1"/>
            </a:solidFill>
            <a:ln>
              <a:noFill/>
            </a:ln>
            <a:effectLst/>
          </c:spPr>
          <c:invertIfNegative val="0"/>
          <c:dPt>
            <c:idx val="4"/>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1-8897-4C30-A7AF-87F86913796F}"/>
              </c:ext>
            </c:extLst>
          </c:dPt>
          <c:dLbls>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sk-S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Základne!$E$31:$E$35</c:f>
              <c:strCache>
                <c:ptCount val="5"/>
                <c:pt idx="0">
                  <c:v>Nedostatok informácií o vplyve a benefitoch takýchto zariadení od čelných predstaviteľov krajiny a lokálnych politikov</c:v>
                </c:pt>
                <c:pt idx="1">
                  <c:v>Strach zo znečistenia životného prostredia</c:v>
                </c:pt>
                <c:pt idx="2">
                  <c:v>Sú ovplyvnení tvrdeniami aktivistov, ktorí vyvolajú medzi neinformovanými ľuďmi strach</c:v>
                </c:pt>
                <c:pt idx="3">
                  <c:v>Strach vyvolaný informáciami z médií</c:v>
                </c:pt>
                <c:pt idx="4">
                  <c:v>Neviem / nechcem odpovedať</c:v>
                </c:pt>
              </c:strCache>
            </c:strRef>
          </c:cat>
          <c:val>
            <c:numRef>
              <c:f>Základne!$F$31:$F$35</c:f>
              <c:numCache>
                <c:formatCode>0.0%</c:formatCode>
                <c:ptCount val="5"/>
                <c:pt idx="0">
                  <c:v>0.44082013941082032</c:v>
                </c:pt>
                <c:pt idx="1">
                  <c:v>0.43974761649519306</c:v>
                </c:pt>
                <c:pt idx="2">
                  <c:v>0.27063213856749763</c:v>
                </c:pt>
                <c:pt idx="3">
                  <c:v>0.19110991840973895</c:v>
                </c:pt>
                <c:pt idx="4">
                  <c:v>4.2191115772021101E-2</c:v>
                </c:pt>
              </c:numCache>
            </c:numRef>
          </c:val>
          <c:extLst>
            <c:ext xmlns:c16="http://schemas.microsoft.com/office/drawing/2014/chart" uri="{C3380CC4-5D6E-409C-BE32-E72D297353CC}">
              <c16:uniqueId val="{00000002-8897-4C30-A7AF-87F86913796F}"/>
            </c:ext>
          </c:extLst>
        </c:ser>
        <c:dLbls>
          <c:dLblPos val="outEnd"/>
          <c:showLegendKey val="0"/>
          <c:showVal val="1"/>
          <c:showCatName val="0"/>
          <c:showSerName val="0"/>
          <c:showPercent val="0"/>
          <c:showBubbleSize val="0"/>
        </c:dLbls>
        <c:gapWidth val="34"/>
        <c:axId val="1440977472"/>
        <c:axId val="1440987072"/>
      </c:barChart>
      <c:catAx>
        <c:axId val="1440977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sk-SK"/>
          </a:p>
        </c:txPr>
        <c:crossAx val="1440987072"/>
        <c:crosses val="autoZero"/>
        <c:auto val="1"/>
        <c:lblAlgn val="ctr"/>
        <c:lblOffset val="100"/>
        <c:noMultiLvlLbl val="0"/>
      </c:catAx>
      <c:valAx>
        <c:axId val="1440987072"/>
        <c:scaling>
          <c:orientation val="minMax"/>
          <c:max val="1"/>
        </c:scaling>
        <c:delete val="0"/>
        <c:axPos val="t"/>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sk-SK"/>
          </a:p>
        </c:txPr>
        <c:crossAx val="1440977472"/>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sk-SK"/>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928695263713473"/>
          <c:y val="7.4343553336533211E-2"/>
          <c:w val="0.4765303434043352"/>
          <c:h val="0.9256564466634668"/>
        </c:manualLayout>
      </c:layout>
      <c:barChart>
        <c:barDir val="bar"/>
        <c:grouping val="clustered"/>
        <c:varyColors val="0"/>
        <c:ser>
          <c:idx val="0"/>
          <c:order val="0"/>
          <c:spPr>
            <a:solidFill>
              <a:schemeClr val="accent1"/>
            </a:solidFill>
            <a:ln>
              <a:noFill/>
            </a:ln>
            <a:effectLst/>
          </c:spPr>
          <c:invertIfNegative val="0"/>
          <c:dPt>
            <c:idx val="4"/>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1-2BB5-427E-98F5-0F11D30C1D30}"/>
              </c:ext>
            </c:extLst>
          </c:dPt>
          <c:dLbls>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sk-S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Základne!$I$40:$I$44</c:f>
              <c:strCache>
                <c:ptCount val="5"/>
                <c:pt idx="0">
                  <c:v>Treba postaviť nové zariadenia v počte, ktorý zabezpečí, že všetok odpad, ktorý sa nedá recyklovať, budeme vedieť na Slovensku zhodnotiť</c:v>
                </c:pt>
                <c:pt idx="1">
                  <c:v>Súhlasím, mali by sme postaviť toľko nových spaľovní, aby sa znížila závislosť od skládkovania</c:v>
                </c:pt>
                <c:pt idx="2">
                  <c:v>Súhlasím, treba postaviť ešte minimálne dve nové</c:v>
                </c:pt>
                <c:pt idx="3">
                  <c:v>Dve existujúce stačia, netreba stavať nové</c:v>
                </c:pt>
                <c:pt idx="4">
                  <c:v>Neviem / nechcem odpovedať</c:v>
                </c:pt>
              </c:strCache>
            </c:strRef>
          </c:cat>
          <c:val>
            <c:numRef>
              <c:f>Základne!$J$40:$J$44</c:f>
              <c:numCache>
                <c:formatCode>0.0%</c:formatCode>
                <c:ptCount val="5"/>
                <c:pt idx="0">
                  <c:v>0.45577490562817635</c:v>
                </c:pt>
                <c:pt idx="1">
                  <c:v>0.22182664368148586</c:v>
                </c:pt>
                <c:pt idx="2">
                  <c:v>0.17821400864093989</c:v>
                </c:pt>
                <c:pt idx="3">
                  <c:v>8.1457646143736684E-2</c:v>
                </c:pt>
                <c:pt idx="4">
                  <c:v>6.2726795905661215E-2</c:v>
                </c:pt>
              </c:numCache>
            </c:numRef>
          </c:val>
          <c:extLst>
            <c:ext xmlns:c16="http://schemas.microsoft.com/office/drawing/2014/chart" uri="{C3380CC4-5D6E-409C-BE32-E72D297353CC}">
              <c16:uniqueId val="{00000002-2BB5-427E-98F5-0F11D30C1D30}"/>
            </c:ext>
          </c:extLst>
        </c:ser>
        <c:dLbls>
          <c:dLblPos val="outEnd"/>
          <c:showLegendKey val="0"/>
          <c:showVal val="1"/>
          <c:showCatName val="0"/>
          <c:showSerName val="0"/>
          <c:showPercent val="0"/>
          <c:showBubbleSize val="0"/>
        </c:dLbls>
        <c:gapWidth val="34"/>
        <c:axId val="1440977472"/>
        <c:axId val="1440987072"/>
      </c:barChart>
      <c:catAx>
        <c:axId val="1440977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sk-SK"/>
          </a:p>
        </c:txPr>
        <c:crossAx val="1440987072"/>
        <c:crosses val="autoZero"/>
        <c:auto val="1"/>
        <c:lblAlgn val="ctr"/>
        <c:lblOffset val="100"/>
        <c:noMultiLvlLbl val="0"/>
      </c:catAx>
      <c:valAx>
        <c:axId val="1440987072"/>
        <c:scaling>
          <c:orientation val="minMax"/>
          <c:max val="1"/>
        </c:scaling>
        <c:delete val="0"/>
        <c:axPos val="t"/>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sk-SK"/>
          </a:p>
        </c:txPr>
        <c:crossAx val="1440977472"/>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sk-SK"/>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705662891310077"/>
          <c:y val="2.7702300281725694E-2"/>
          <c:w val="0.34912956970903203"/>
          <c:h val="0.78133059449286502"/>
        </c:manualLayout>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F6FE-4452-9289-C5D85D9B7821}"/>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F6FE-4452-9289-C5D85D9B7821}"/>
              </c:ext>
            </c:extLst>
          </c:dPt>
          <c:dPt>
            <c:idx val="2"/>
            <c:bubble3D val="0"/>
            <c:spPr>
              <a:solidFill>
                <a:srgbClr val="FF0000"/>
              </a:solidFill>
              <a:ln w="19050">
                <a:solidFill>
                  <a:schemeClr val="lt1"/>
                </a:solidFill>
              </a:ln>
              <a:effectLst/>
            </c:spPr>
            <c:extLst>
              <c:ext xmlns:c16="http://schemas.microsoft.com/office/drawing/2014/chart" uri="{C3380CC4-5D6E-409C-BE32-E72D297353CC}">
                <c16:uniqueId val="{00000005-F6FE-4452-9289-C5D85D9B7821}"/>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F6FE-4452-9289-C5D85D9B7821}"/>
              </c:ext>
            </c:extLst>
          </c:dPt>
          <c:dPt>
            <c:idx val="4"/>
            <c:bubble3D val="0"/>
            <c:spPr>
              <a:solidFill>
                <a:sysClr val="window" lastClr="FFFFFF">
                  <a:lumMod val="75000"/>
                </a:sysClr>
              </a:solidFill>
              <a:ln w="19050">
                <a:solidFill>
                  <a:schemeClr val="lt1"/>
                </a:solidFill>
              </a:ln>
              <a:effectLst/>
            </c:spPr>
            <c:extLst>
              <c:ext xmlns:c16="http://schemas.microsoft.com/office/drawing/2014/chart" uri="{C3380CC4-5D6E-409C-BE32-E72D297353CC}">
                <c16:uniqueId val="{00000009-F6FE-4452-9289-C5D85D9B7821}"/>
              </c:ext>
            </c:extLst>
          </c:dPt>
          <c:dLbls>
            <c:dLbl>
              <c:idx val="3"/>
              <c:spPr>
                <a:noFill/>
                <a:ln>
                  <a:noFill/>
                </a:ln>
                <a:effectLst/>
              </c:spPr>
              <c:txPr>
                <a:bodyPr rot="0" spcFirstLastPara="1" vertOverflow="ellipsis" vert="horz" wrap="square" anchor="ctr" anchorCtr="1"/>
                <a:lstStyle/>
                <a:p>
                  <a:pPr>
                    <a:defRPr sz="2400" b="1" i="0" u="none" strike="noStrike" kern="1200" baseline="0">
                      <a:solidFill>
                        <a:schemeClr val="bg1"/>
                      </a:solidFill>
                      <a:latin typeface="+mn-lt"/>
                      <a:ea typeface="+mn-ea"/>
                      <a:cs typeface="+mn-cs"/>
                    </a:defRPr>
                  </a:pPr>
                  <a:endParaRPr lang="sk-SK"/>
                </a:p>
              </c:txPr>
              <c:dLblPos val="bestFit"/>
              <c:showLegendKey val="0"/>
              <c:showVal val="1"/>
              <c:showCatName val="0"/>
              <c:showSerName val="0"/>
              <c:showPercent val="0"/>
              <c:showBubbleSize val="0"/>
              <c:extLst>
                <c:ext xmlns:c16="http://schemas.microsoft.com/office/drawing/2014/chart" uri="{C3380CC4-5D6E-409C-BE32-E72D297353CC}">
                  <c16:uniqueId val="{00000007-F6FE-4452-9289-C5D85D9B7821}"/>
                </c:ext>
              </c:extLst>
            </c:dLbl>
            <c:dLbl>
              <c:idx val="4"/>
              <c:layout>
                <c:manualLayout>
                  <c:x val="2.8438035304963138E-2"/>
                  <c:y val="7.359868719266939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6FE-4452-9289-C5D85D9B7821}"/>
                </c:ext>
              </c:extLst>
            </c:dLbl>
            <c:spPr>
              <a:noFill/>
              <a:ln>
                <a:noFill/>
              </a:ln>
              <a:effectLst/>
            </c:spPr>
            <c:txPr>
              <a:bodyPr rot="0" spcFirstLastPara="1" vertOverflow="ellipsis" vert="horz" wrap="square" anchor="ctr" anchorCtr="1"/>
              <a:lstStyle/>
              <a:p>
                <a:pPr>
                  <a:defRPr sz="2400" b="1" i="0" u="none" strike="noStrike" kern="1200" baseline="0">
                    <a:solidFill>
                      <a:sysClr val="windowText" lastClr="000000"/>
                    </a:solidFill>
                    <a:latin typeface="+mn-lt"/>
                    <a:ea typeface="+mn-ea"/>
                    <a:cs typeface="+mn-cs"/>
                  </a:defRPr>
                </a:pPr>
                <a:endParaRPr lang="sk-SK"/>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Základne!$B$49:$B$53</c:f>
              <c:strCache>
                <c:ptCount val="5"/>
                <c:pt idx="0">
                  <c:v>Rozhodne verím, že sú neškodné</c:v>
                </c:pt>
                <c:pt idx="1">
                  <c:v>Skôr verím, že sú neškodné</c:v>
                </c:pt>
                <c:pt idx="2">
                  <c:v>Skôr neverím, že sú neškodné</c:v>
                </c:pt>
                <c:pt idx="3">
                  <c:v>Rozhodne neverím, že sú neškodné</c:v>
                </c:pt>
                <c:pt idx="4">
                  <c:v>Neviem / nechcem odpovedať</c:v>
                </c:pt>
              </c:strCache>
            </c:strRef>
          </c:cat>
          <c:val>
            <c:numRef>
              <c:f>Základne!$G$49:$G$53</c:f>
              <c:numCache>
                <c:formatCode>0.0%</c:formatCode>
                <c:ptCount val="5"/>
                <c:pt idx="0">
                  <c:v>0.16587257717255027</c:v>
                </c:pt>
                <c:pt idx="1">
                  <c:v>0.34939409570432722</c:v>
                </c:pt>
                <c:pt idx="2">
                  <c:v>0.2816769950949764</c:v>
                </c:pt>
                <c:pt idx="3">
                  <c:v>0.14347403565031047</c:v>
                </c:pt>
                <c:pt idx="4">
                  <c:v>5.9582296377835658E-2</c:v>
                </c:pt>
              </c:numCache>
            </c:numRef>
          </c:val>
          <c:extLst>
            <c:ext xmlns:c16="http://schemas.microsoft.com/office/drawing/2014/chart" uri="{C3380CC4-5D6E-409C-BE32-E72D297353CC}">
              <c16:uniqueId val="{0000000A-F6FE-4452-9289-C5D85D9B782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
          <c:y val="0.85327450181601194"/>
          <c:w val="1"/>
          <c:h val="0.1292367012273142"/>
        </c:manualLayout>
      </c:layou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2000" b="1">
          <a:solidFill>
            <a:sysClr val="windowText" lastClr="000000"/>
          </a:solidFill>
        </a:defRPr>
      </a:pPr>
      <a:endParaRPr lang="sk-SK"/>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1"/>
            </a:solidFill>
            <a:ln>
              <a:noFill/>
            </a:ln>
            <a:effectLst/>
          </c:spPr>
          <c:invertIfNegative val="0"/>
          <c:dPt>
            <c:idx val="4"/>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1-D810-44BC-999B-55BD227771A1}"/>
              </c:ext>
            </c:extLst>
          </c:dPt>
          <c:dLbls>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sk-S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Základne!$I$58:$I$62</c:f>
              <c:strCache>
                <c:ptCount val="5"/>
                <c:pt idx="0">
                  <c:v>V priemyselných areáloch, ktoré majú potrebnú infraštruktúru</c:v>
                </c:pt>
                <c:pt idx="1">
                  <c:v>Mali by sa budovať najmä v oblastiach, kde je veľká produkcia odpadov</c:v>
                </c:pt>
                <c:pt idx="2">
                  <c:v>Mali by byť geograficky rozložené po celom Slovensku</c:v>
                </c:pt>
                <c:pt idx="3">
                  <c:v>Pokiaľ príslušné úrady vydajú po dôkladnom preskúmaní povolenie, tak kdekoľvek</c:v>
                </c:pt>
                <c:pt idx="4">
                  <c:v>Neviem / nechcem odpovedať</c:v>
                </c:pt>
              </c:strCache>
            </c:strRef>
          </c:cat>
          <c:val>
            <c:numRef>
              <c:f>Základne!$J$58:$J$62</c:f>
              <c:numCache>
                <c:formatCode>0.0%</c:formatCode>
                <c:ptCount val="5"/>
                <c:pt idx="0">
                  <c:v>0.39462363952733898</c:v>
                </c:pt>
                <c:pt idx="1">
                  <c:v>0.27102937675286648</c:v>
                </c:pt>
                <c:pt idx="2">
                  <c:v>0.22257519947947269</c:v>
                </c:pt>
                <c:pt idx="3">
                  <c:v>7.0207711366088568E-2</c:v>
                </c:pt>
                <c:pt idx="4">
                  <c:v>4.1000000000000002E-2</c:v>
                </c:pt>
              </c:numCache>
            </c:numRef>
          </c:val>
          <c:extLst>
            <c:ext xmlns:c16="http://schemas.microsoft.com/office/drawing/2014/chart" uri="{C3380CC4-5D6E-409C-BE32-E72D297353CC}">
              <c16:uniqueId val="{00000002-D810-44BC-999B-55BD227771A1}"/>
            </c:ext>
          </c:extLst>
        </c:ser>
        <c:dLbls>
          <c:dLblPos val="outEnd"/>
          <c:showLegendKey val="0"/>
          <c:showVal val="1"/>
          <c:showCatName val="0"/>
          <c:showSerName val="0"/>
          <c:showPercent val="0"/>
          <c:showBubbleSize val="0"/>
        </c:dLbls>
        <c:gapWidth val="34"/>
        <c:axId val="1440977472"/>
        <c:axId val="1440987072"/>
      </c:barChart>
      <c:catAx>
        <c:axId val="1440977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sk-SK"/>
          </a:p>
        </c:txPr>
        <c:crossAx val="1440987072"/>
        <c:crosses val="autoZero"/>
        <c:auto val="1"/>
        <c:lblAlgn val="ctr"/>
        <c:lblOffset val="100"/>
        <c:noMultiLvlLbl val="0"/>
      </c:catAx>
      <c:valAx>
        <c:axId val="1440987072"/>
        <c:scaling>
          <c:orientation val="minMax"/>
          <c:max val="1"/>
        </c:scaling>
        <c:delete val="0"/>
        <c:axPos val="t"/>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sk-SK"/>
          </a:p>
        </c:txPr>
        <c:crossAx val="1440977472"/>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sk-SK"/>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BD6A-4FB2-811C-E3749C182E11}"/>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BD6A-4FB2-811C-E3749C182E11}"/>
              </c:ext>
            </c:extLst>
          </c:dPt>
          <c:dPt>
            <c:idx val="2"/>
            <c:bubble3D val="0"/>
            <c:spPr>
              <a:solidFill>
                <a:srgbClr val="C00000"/>
              </a:solidFill>
              <a:ln w="19050">
                <a:solidFill>
                  <a:schemeClr val="lt1"/>
                </a:solidFill>
              </a:ln>
              <a:effectLst/>
            </c:spPr>
            <c:extLst>
              <c:ext xmlns:c16="http://schemas.microsoft.com/office/drawing/2014/chart" uri="{C3380CC4-5D6E-409C-BE32-E72D297353CC}">
                <c16:uniqueId val="{00000005-BD6A-4FB2-811C-E3749C182E11}"/>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BD6A-4FB2-811C-E3749C182E11}"/>
              </c:ext>
            </c:extLst>
          </c:dPt>
          <c:dLbls>
            <c:dLbl>
              <c:idx val="2"/>
              <c:spPr>
                <a:noFill/>
                <a:ln>
                  <a:noFill/>
                </a:ln>
                <a:effectLst/>
              </c:spPr>
              <c:txPr>
                <a:bodyPr rot="0" spcFirstLastPara="1" vertOverflow="ellipsis" vert="horz" wrap="square" anchor="ctr" anchorCtr="1"/>
                <a:lstStyle/>
                <a:p>
                  <a:pPr>
                    <a:defRPr sz="2400" b="1" i="0" u="none" strike="noStrike" kern="1200" baseline="0">
                      <a:solidFill>
                        <a:schemeClr val="bg1"/>
                      </a:solidFill>
                      <a:latin typeface="+mn-lt"/>
                      <a:ea typeface="+mn-ea"/>
                      <a:cs typeface="+mn-cs"/>
                    </a:defRPr>
                  </a:pPr>
                  <a:endParaRPr lang="sk-SK"/>
                </a:p>
              </c:txPr>
              <c:dLblPos val="bestFit"/>
              <c:showLegendKey val="0"/>
              <c:showVal val="1"/>
              <c:showCatName val="0"/>
              <c:showSerName val="0"/>
              <c:showPercent val="0"/>
              <c:showBubbleSize val="0"/>
              <c:extLst>
                <c:ext xmlns:c16="http://schemas.microsoft.com/office/drawing/2014/chart" uri="{C3380CC4-5D6E-409C-BE32-E72D297353CC}">
                  <c16:uniqueId val="{00000005-BD6A-4FB2-811C-E3749C182E11}"/>
                </c:ext>
              </c:extLst>
            </c:dLbl>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sk-SK"/>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Základne!$B$67:$B$70</c:f>
              <c:strCache>
                <c:ptCount val="4"/>
                <c:pt idx="0">
                  <c:v>Áno, počul/a som už o tom</c:v>
                </c:pt>
                <c:pt idx="1">
                  <c:v>Zdá sa mi, že som o tom niečo počul/a, ale nie som si istý/á</c:v>
                </c:pt>
                <c:pt idx="2">
                  <c:v>Nie, nepočul/a som o tom</c:v>
                </c:pt>
                <c:pt idx="3">
                  <c:v>Neviem / nechcem odpovedať</c:v>
                </c:pt>
              </c:strCache>
            </c:strRef>
          </c:cat>
          <c:val>
            <c:numRef>
              <c:f>Základne!$G$67:$G$70</c:f>
              <c:numCache>
                <c:formatCode>0.0%</c:formatCode>
                <c:ptCount val="4"/>
                <c:pt idx="0">
                  <c:v>0.11441327687895132</c:v>
                </c:pt>
                <c:pt idx="1">
                  <c:v>0.10653996760126981</c:v>
                </c:pt>
                <c:pt idx="2">
                  <c:v>0.77206975526756894</c:v>
                </c:pt>
                <c:pt idx="3">
                  <c:v>6.977000252209915E-3</c:v>
                </c:pt>
              </c:numCache>
            </c:numRef>
          </c:val>
          <c:extLst>
            <c:ext xmlns:c16="http://schemas.microsoft.com/office/drawing/2014/chart" uri="{C3380CC4-5D6E-409C-BE32-E72D297353CC}">
              <c16:uniqueId val="{00000008-BD6A-4FB2-811C-E3749C182E1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55920570190257979"/>
          <c:y val="7.5072964039888807E-2"/>
          <c:w val="0.44079429809742016"/>
          <c:h val="0.4636087845771345"/>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sk-SK"/>
        </a:p>
      </c:txPr>
    </c:legend>
    <c:plotVisOnly val="1"/>
    <c:dispBlanksAs val="gap"/>
    <c:showDLblsOverMax val="0"/>
  </c:chart>
  <c:spPr>
    <a:noFill/>
    <a:ln>
      <a:noFill/>
    </a:ln>
    <a:effectLst/>
  </c:spPr>
  <c:txPr>
    <a:bodyPr/>
    <a:lstStyle/>
    <a:p>
      <a:pPr>
        <a:defRPr sz="2000" b="1">
          <a:solidFill>
            <a:schemeClr val="tx1"/>
          </a:solidFill>
        </a:defRPr>
      </a:pPr>
      <a:endParaRPr lang="sk-SK"/>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797621836877804E-2"/>
          <c:y val="8.7744174001963438E-2"/>
          <c:w val="0.37841088177336257"/>
          <c:h val="0.8132919884313784"/>
        </c:manualLayout>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F993-4A50-8228-046804606FED}"/>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F993-4A50-8228-046804606FED}"/>
              </c:ext>
            </c:extLst>
          </c:dPt>
          <c:dPt>
            <c:idx val="2"/>
            <c:bubble3D val="0"/>
            <c:spPr>
              <a:solidFill>
                <a:srgbClr val="C00000"/>
              </a:solidFill>
              <a:ln w="19050">
                <a:solidFill>
                  <a:schemeClr val="lt1"/>
                </a:solidFill>
              </a:ln>
              <a:effectLst/>
            </c:spPr>
            <c:extLst>
              <c:ext xmlns:c16="http://schemas.microsoft.com/office/drawing/2014/chart" uri="{C3380CC4-5D6E-409C-BE32-E72D297353CC}">
                <c16:uniqueId val="{00000005-F993-4A50-8228-046804606FED}"/>
              </c:ext>
            </c:extLst>
          </c:dPt>
          <c:dPt>
            <c:idx val="3"/>
            <c:bubble3D val="0"/>
            <c:spPr>
              <a:solidFill>
                <a:srgbClr val="FFC000"/>
              </a:solidFill>
              <a:ln w="19050">
                <a:solidFill>
                  <a:schemeClr val="lt1"/>
                </a:solidFill>
              </a:ln>
              <a:effectLst/>
            </c:spPr>
            <c:extLst>
              <c:ext xmlns:c16="http://schemas.microsoft.com/office/drawing/2014/chart" uri="{C3380CC4-5D6E-409C-BE32-E72D297353CC}">
                <c16:uniqueId val="{00000007-F993-4A50-8228-046804606FED}"/>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F993-4A50-8228-046804606FED}"/>
              </c:ext>
            </c:extLst>
          </c:dPt>
          <c:dLbls>
            <c:dLbl>
              <c:idx val="4"/>
              <c:layout>
                <c:manualLayout>
                  <c:x val="6.4946201951494613E-3"/>
                  <c:y val="1.192089253748814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993-4A50-8228-046804606FED}"/>
                </c:ext>
              </c:extLst>
            </c:dLbl>
            <c:spPr>
              <a:noFill/>
              <a:ln>
                <a:noFill/>
              </a:ln>
              <a:effectLst/>
            </c:spPr>
            <c:txPr>
              <a:bodyPr rot="0" spcFirstLastPara="1" vertOverflow="ellipsis" vert="horz" wrap="square" anchor="ctr" anchorCtr="1"/>
              <a:lstStyle/>
              <a:p>
                <a:pPr>
                  <a:defRPr sz="2400" b="1" i="0" u="none" strike="noStrike" kern="1200" baseline="0">
                    <a:solidFill>
                      <a:sysClr val="windowText" lastClr="000000"/>
                    </a:solidFill>
                    <a:latin typeface="+mn-lt"/>
                    <a:ea typeface="+mn-ea"/>
                    <a:cs typeface="+mn-cs"/>
                  </a:defRPr>
                </a:pPr>
                <a:endParaRPr lang="sk-SK"/>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Základne!$B$75:$B$79</c:f>
              <c:strCache>
                <c:ptCount val="5"/>
                <c:pt idx="0">
                  <c:v>Áno, je veľmi dôležité.</c:v>
                </c:pt>
                <c:pt idx="1">
                  <c:v>Áno, je dôležité, aby sme dobehli ostatné európske krajiny, ktoré na to riešenie už majú.</c:v>
                </c:pt>
                <c:pt idx="2">
                  <c:v>Nie, nie je to podľa mňa potrebné.</c:v>
                </c:pt>
                <c:pt idx="3">
                  <c:v>Nie som si istý/istá, nemám na túto tému dostatok informácií.</c:v>
                </c:pt>
                <c:pt idx="4">
                  <c:v>Neviem / nechcem odpovedať</c:v>
                </c:pt>
              </c:strCache>
            </c:strRef>
          </c:cat>
          <c:val>
            <c:numRef>
              <c:f>Základne!$G$75:$G$79</c:f>
              <c:numCache>
                <c:formatCode>0.0%</c:formatCode>
                <c:ptCount val="5"/>
                <c:pt idx="0">
                  <c:v>0.37006006915537332</c:v>
                </c:pt>
                <c:pt idx="1">
                  <c:v>0.42051597970330851</c:v>
                </c:pt>
                <c:pt idx="2">
                  <c:v>1.5800209377626873E-2</c:v>
                </c:pt>
                <c:pt idx="3">
                  <c:v>0.18269565469263349</c:v>
                </c:pt>
                <c:pt idx="4">
                  <c:v>0.01</c:v>
                </c:pt>
              </c:numCache>
            </c:numRef>
          </c:val>
          <c:extLst>
            <c:ext xmlns:c16="http://schemas.microsoft.com/office/drawing/2014/chart" uri="{C3380CC4-5D6E-409C-BE32-E72D297353CC}">
              <c16:uniqueId val="{0000000A-F993-4A50-8228-046804606FE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50028529557892953"/>
          <c:y val="5.1185739542577852E-2"/>
          <c:w val="0.49188414476800846"/>
          <c:h val="0.60030721559091516"/>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600" b="1">
          <a:solidFill>
            <a:sysClr val="windowText" lastClr="000000"/>
          </a:solidFill>
        </a:defRPr>
      </a:pPr>
      <a:endParaRPr lang="sk-SK"/>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sk-SK" noProof="0" dirty="0"/>
              <a:t>Vaša životná úroveň sa: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sk-SK"/>
        </a:p>
      </c:txPr>
    </c:title>
    <c:autoTitleDeleted val="0"/>
    <c:plotArea>
      <c:layout>
        <c:manualLayout>
          <c:layoutTarget val="inner"/>
          <c:xMode val="edge"/>
          <c:yMode val="edge"/>
          <c:x val="0.32568806445621706"/>
          <c:y val="0.10363345069723036"/>
          <c:w val="0.34601887196287268"/>
          <c:h val="0.7885507681628714"/>
        </c:manualLayout>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sk-SK"/>
        </a:p>
      </c:txPr>
    </c:legend>
    <c:plotVisOnly val="1"/>
    <c:dispBlanksAs val="gap"/>
    <c:showDLblsOverMax val="0"/>
  </c:chart>
  <c:spPr>
    <a:noFill/>
    <a:ln>
      <a:noFill/>
    </a:ln>
    <a:effectLst/>
  </c:spPr>
  <c:txPr>
    <a:bodyPr/>
    <a:lstStyle/>
    <a:p>
      <a:pPr>
        <a:defRPr sz="1400" b="1">
          <a:solidFill>
            <a:sysClr val="windowText" lastClr="000000"/>
          </a:solidFill>
        </a:defRPr>
      </a:pPr>
      <a:endParaRPr lang="sk-SK"/>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rgbClr val="92D050"/>
              </a:solidFill>
              <a:ln>
                <a:noFill/>
              </a:ln>
              <a:effectLst/>
            </c:spPr>
            <c:extLst>
              <c:ext xmlns:c16="http://schemas.microsoft.com/office/drawing/2014/chart" uri="{C3380CC4-5D6E-409C-BE32-E72D297353CC}">
                <c16:uniqueId val="{00000002-8F24-44AC-9327-42F069DC215E}"/>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8F24-44AC-9327-42F069DC215E}"/>
              </c:ext>
            </c:extLst>
          </c:dPt>
          <c:dPt>
            <c:idx val="3"/>
            <c:invertIfNegative val="0"/>
            <c:bubble3D val="0"/>
            <c:spPr>
              <a:solidFill>
                <a:srgbClr val="C00000"/>
              </a:solidFill>
              <a:ln>
                <a:noFill/>
              </a:ln>
              <a:effectLst/>
            </c:spPr>
            <c:extLst>
              <c:ext xmlns:c16="http://schemas.microsoft.com/office/drawing/2014/chart" uri="{C3380CC4-5D6E-409C-BE32-E72D297353CC}">
                <c16:uniqueId val="{00000004-8F24-44AC-9327-42F069DC215E}"/>
              </c:ext>
            </c:extLst>
          </c:dPt>
          <c:dPt>
            <c:idx val="4"/>
            <c:invertIfNegative val="0"/>
            <c:bubble3D val="0"/>
            <c:spPr>
              <a:solidFill>
                <a:schemeClr val="bg1">
                  <a:lumMod val="50000"/>
                </a:schemeClr>
              </a:solidFill>
              <a:ln>
                <a:noFill/>
              </a:ln>
              <a:effectLst/>
            </c:spPr>
            <c:extLst>
              <c:ext xmlns:c16="http://schemas.microsoft.com/office/drawing/2014/chart" uri="{C3380CC4-5D6E-409C-BE32-E72D297353CC}">
                <c16:uniqueId val="{00000001-D489-42FD-9774-3F46B37BEE51}"/>
              </c:ext>
            </c:extLst>
          </c:dPt>
          <c:dLbls>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sk-S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Základne!$I$12:$I$16</c:f>
              <c:strCache>
                <c:ptCount val="5"/>
                <c:pt idx="0">
                  <c:v>Triedenie a recyklácia odpadu s tým, že odpad, ktorý sa nedá recyklovať, zhodnotíme (spaľovaním v na to určenom zariadení) na elektrinu a teplo</c:v>
                </c:pt>
                <c:pt idx="1">
                  <c:v>Vedomé znižovanie a eliminovanie množstva odpadu</c:v>
                </c:pt>
                <c:pt idx="2">
                  <c:v>Triedenie a recyklácia odpadu s tým, že odpad, ktorý sa nedá recyklovať, uložíme na skládky</c:v>
                </c:pt>
                <c:pt idx="3">
                  <c:v>Vývoz odpadu na skládky</c:v>
                </c:pt>
                <c:pt idx="4">
                  <c:v>Neviem / nechcem odpovedať</c:v>
                </c:pt>
              </c:strCache>
            </c:strRef>
          </c:cat>
          <c:val>
            <c:numRef>
              <c:f>Základne!$J$12:$J$16</c:f>
              <c:numCache>
                <c:formatCode>0.0%</c:formatCode>
                <c:ptCount val="5"/>
                <c:pt idx="0">
                  <c:v>0.71354676071738221</c:v>
                </c:pt>
                <c:pt idx="1">
                  <c:v>0.15548060017280271</c:v>
                </c:pt>
                <c:pt idx="2">
                  <c:v>9.8720047297180716E-2</c:v>
                </c:pt>
                <c:pt idx="3">
                  <c:v>1.7436798405556973E-2</c:v>
                </c:pt>
                <c:pt idx="4">
                  <c:v>1.4815793407077399E-2</c:v>
                </c:pt>
              </c:numCache>
            </c:numRef>
          </c:val>
          <c:extLst>
            <c:ext xmlns:c16="http://schemas.microsoft.com/office/drawing/2014/chart" uri="{C3380CC4-5D6E-409C-BE32-E72D297353CC}">
              <c16:uniqueId val="{00000000-D489-42FD-9774-3F46B37BEE51}"/>
            </c:ext>
          </c:extLst>
        </c:ser>
        <c:dLbls>
          <c:dLblPos val="outEnd"/>
          <c:showLegendKey val="0"/>
          <c:showVal val="1"/>
          <c:showCatName val="0"/>
          <c:showSerName val="0"/>
          <c:showPercent val="0"/>
          <c:showBubbleSize val="0"/>
        </c:dLbls>
        <c:gapWidth val="34"/>
        <c:axId val="1440977472"/>
        <c:axId val="1440987072"/>
      </c:barChart>
      <c:catAx>
        <c:axId val="1440977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sk-SK"/>
          </a:p>
        </c:txPr>
        <c:crossAx val="1440987072"/>
        <c:crosses val="autoZero"/>
        <c:auto val="1"/>
        <c:lblAlgn val="ctr"/>
        <c:lblOffset val="100"/>
        <c:noMultiLvlLbl val="0"/>
      </c:catAx>
      <c:valAx>
        <c:axId val="1440987072"/>
        <c:scaling>
          <c:orientation val="minMax"/>
          <c:max val="1"/>
        </c:scaling>
        <c:delete val="0"/>
        <c:axPos val="t"/>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sk-SK"/>
          </a:p>
        </c:txPr>
        <c:crossAx val="1440977472"/>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sk-SK"/>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k-SK"/>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k-S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3.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4.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5.xml><?xml version="1.0" encoding="utf-8"?>
<c:userShapes xmlns:c="http://schemas.openxmlformats.org/drawingml/2006/chart">
  <cdr:relSizeAnchor xmlns:cdr="http://schemas.openxmlformats.org/drawingml/2006/chartDrawing">
    <cdr:from>
      <cdr:x>0.60544</cdr:x>
      <cdr:y>0.05424</cdr:y>
    </cdr:from>
    <cdr:to>
      <cdr:x>0.7532</cdr:x>
      <cdr:y>0.26522</cdr:y>
    </cdr:to>
    <cdr:sp macro="" textlink="">
      <cdr:nvSpPr>
        <cdr:cNvPr id="2" name="BlokTextu 1">
          <a:extLst xmlns:a="http://schemas.openxmlformats.org/drawingml/2006/main">
            <a:ext uri="{FF2B5EF4-FFF2-40B4-BE49-F238E27FC236}">
              <a16:creationId xmlns:a16="http://schemas.microsoft.com/office/drawing/2014/main" id="{34C2A617-6018-798E-03F3-7EAF772B6C35}"/>
            </a:ext>
          </a:extLst>
        </cdr:cNvPr>
        <cdr:cNvSpPr txBox="1"/>
      </cdr:nvSpPr>
      <cdr:spPr>
        <a:xfrm xmlns:a="http://schemas.openxmlformats.org/drawingml/2006/main">
          <a:off x="5903541" y="236320"/>
          <a:ext cx="1440819" cy="919256"/>
        </a:xfrm>
        <a:prstGeom xmlns:a="http://schemas.openxmlformats.org/drawingml/2006/main" prst="rect">
          <a:avLst/>
        </a:prstGeom>
        <a:solidFill xmlns:a="http://schemas.openxmlformats.org/drawingml/2006/main">
          <a:srgbClr val="92D050"/>
        </a:solidFill>
      </cdr:spPr>
      <cdr:txBody>
        <a:bodyPr xmlns:a="http://schemas.openxmlformats.org/drawingml/2006/main" vertOverflow="clip" wrap="square" rtlCol="0"/>
        <a:lstStyle xmlns:a="http://schemas.openxmlformats.org/drawingml/2006/main"/>
        <a:p xmlns:a="http://schemas.openxmlformats.org/drawingml/2006/main">
          <a:pPr algn="ctr"/>
          <a:r>
            <a:rPr lang="sk-SK" sz="2400" b="1" kern="1200" dirty="0"/>
            <a:t>VERÍ</a:t>
          </a:r>
        </a:p>
        <a:p xmlns:a="http://schemas.openxmlformats.org/drawingml/2006/main">
          <a:pPr algn="ctr"/>
          <a:r>
            <a:rPr lang="sk-SK" sz="2400" b="1" kern="1200" dirty="0"/>
            <a:t>51,5%</a:t>
          </a:r>
          <a:endParaRPr lang="en-GB" sz="2400" b="1" kern="1200" dirty="0"/>
        </a:p>
      </cdr:txBody>
    </cdr:sp>
  </cdr:relSizeAnchor>
  <cdr:relSizeAnchor xmlns:cdr="http://schemas.openxmlformats.org/drawingml/2006/chartDrawing">
    <cdr:from>
      <cdr:x>0.09653</cdr:x>
      <cdr:y>0.05424</cdr:y>
    </cdr:from>
    <cdr:to>
      <cdr:x>0.24429</cdr:x>
      <cdr:y>0.26522</cdr:y>
    </cdr:to>
    <cdr:sp macro="" textlink="">
      <cdr:nvSpPr>
        <cdr:cNvPr id="3" name="BlokTextu 1">
          <a:extLst xmlns:a="http://schemas.openxmlformats.org/drawingml/2006/main">
            <a:ext uri="{FF2B5EF4-FFF2-40B4-BE49-F238E27FC236}">
              <a16:creationId xmlns:a16="http://schemas.microsoft.com/office/drawing/2014/main" id="{3B5D09C8-F439-EECA-272F-828D9DA70632}"/>
            </a:ext>
          </a:extLst>
        </cdr:cNvPr>
        <cdr:cNvSpPr txBox="1"/>
      </cdr:nvSpPr>
      <cdr:spPr>
        <a:xfrm xmlns:a="http://schemas.openxmlformats.org/drawingml/2006/main">
          <a:off x="941267" y="236320"/>
          <a:ext cx="1440819" cy="919256"/>
        </a:xfrm>
        <a:prstGeom xmlns:a="http://schemas.openxmlformats.org/drawingml/2006/main" prst="rect">
          <a:avLst/>
        </a:prstGeom>
        <a:solidFill xmlns:a="http://schemas.openxmlformats.org/drawingml/2006/main">
          <a:srgbClr val="FF0000"/>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sk-SK" sz="2400" b="1" kern="1200" dirty="0"/>
            <a:t>NEVERÍ</a:t>
          </a:r>
        </a:p>
        <a:p xmlns:a="http://schemas.openxmlformats.org/drawingml/2006/main">
          <a:pPr algn="ctr"/>
          <a:r>
            <a:rPr lang="sk-SK" sz="2400" b="1" kern="1200" dirty="0"/>
            <a:t>42,5%</a:t>
          </a:r>
          <a:endParaRPr lang="en-GB" sz="2400" b="1" kern="1200" dirty="0"/>
        </a:p>
      </cdr:txBody>
    </cdr:sp>
  </cdr:relSizeAnchor>
</c:userShapes>
</file>

<file path=ppt/drawings/drawing6.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7.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drawings/drawing8.xml><?xml version="1.0" encoding="utf-8"?>
<c:userShapes xmlns:c="http://schemas.openxmlformats.org/drawingml/2006/chart">
  <cdr:relSizeAnchor xmlns:cdr="http://schemas.openxmlformats.org/drawingml/2006/chartDrawing">
    <cdr:from>
      <cdr:x>0.0796</cdr:x>
      <cdr:y>0.01856</cdr:y>
    </cdr:from>
    <cdr:to>
      <cdr:x>0.08439</cdr:x>
      <cdr:y>0.35221</cdr:y>
    </cdr:to>
    <cdr:sp macro="" textlink="">
      <cdr:nvSpPr>
        <cdr:cNvPr id="2" name="BlokTextu 1">
          <a:extLst xmlns:a="http://schemas.openxmlformats.org/drawingml/2006/main">
            <a:ext uri="{FF2B5EF4-FFF2-40B4-BE49-F238E27FC236}">
              <a16:creationId xmlns:a16="http://schemas.microsoft.com/office/drawing/2014/main" id="{FF7A8A78-27F0-B7B7-0620-6A9A43344E20}"/>
            </a:ext>
          </a:extLst>
        </cdr:cNvPr>
        <cdr:cNvSpPr txBox="1"/>
      </cdr:nvSpPr>
      <cdr:spPr>
        <a:xfrm xmlns:a="http://schemas.openxmlformats.org/drawingml/2006/main">
          <a:off x="776190" y="79422"/>
          <a:ext cx="46653" cy="142758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k-SK" sz="1100" kern="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4" y="5"/>
            <a:ext cx="2983811" cy="501491"/>
          </a:xfrm>
          <a:prstGeom prst="rect">
            <a:avLst/>
          </a:prstGeom>
        </p:spPr>
        <p:txBody>
          <a:bodyPr vert="horz" lIns="91423" tIns="45710" rIns="91423" bIns="45710" rtlCol="0"/>
          <a:lstStyle>
            <a:lvl1pPr algn="l">
              <a:defRPr sz="1200"/>
            </a:lvl1pPr>
          </a:lstStyle>
          <a:p>
            <a:endParaRPr lang="sk-SK"/>
          </a:p>
        </p:txBody>
      </p:sp>
      <p:sp>
        <p:nvSpPr>
          <p:cNvPr id="3" name="Zástupný symbol dátumu 2"/>
          <p:cNvSpPr>
            <a:spLocks noGrp="1"/>
          </p:cNvSpPr>
          <p:nvPr>
            <p:ph type="dt" sz="quarter" idx="1"/>
          </p:nvPr>
        </p:nvSpPr>
        <p:spPr>
          <a:xfrm>
            <a:off x="3901181" y="5"/>
            <a:ext cx="2983811" cy="501491"/>
          </a:xfrm>
          <a:prstGeom prst="rect">
            <a:avLst/>
          </a:prstGeom>
        </p:spPr>
        <p:txBody>
          <a:bodyPr vert="horz" lIns="91423" tIns="45710" rIns="91423" bIns="45710" rtlCol="0"/>
          <a:lstStyle>
            <a:lvl1pPr algn="r">
              <a:defRPr sz="1200"/>
            </a:lvl1pPr>
          </a:lstStyle>
          <a:p>
            <a:fld id="{AE8EB2E0-4073-4E3A-8DDF-7283852D7EE1}" type="datetimeFigureOut">
              <a:rPr lang="sk-SK" smtClean="0"/>
              <a:pPr/>
              <a:t>4. 7. 2025</a:t>
            </a:fld>
            <a:endParaRPr lang="sk-SK"/>
          </a:p>
        </p:txBody>
      </p:sp>
      <p:sp>
        <p:nvSpPr>
          <p:cNvPr id="4" name="Zástupný symbol päty 3"/>
          <p:cNvSpPr>
            <a:spLocks noGrp="1"/>
          </p:cNvSpPr>
          <p:nvPr>
            <p:ph type="ftr" sz="quarter" idx="2"/>
          </p:nvPr>
        </p:nvSpPr>
        <p:spPr>
          <a:xfrm>
            <a:off x="4" y="9517227"/>
            <a:ext cx="2983811" cy="501491"/>
          </a:xfrm>
          <a:prstGeom prst="rect">
            <a:avLst/>
          </a:prstGeom>
        </p:spPr>
        <p:txBody>
          <a:bodyPr vert="horz" lIns="91423" tIns="45710" rIns="91423" bIns="4571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901181" y="9517227"/>
            <a:ext cx="2983811" cy="501491"/>
          </a:xfrm>
          <a:prstGeom prst="rect">
            <a:avLst/>
          </a:prstGeom>
        </p:spPr>
        <p:txBody>
          <a:bodyPr vert="horz" lIns="91423" tIns="45710" rIns="91423" bIns="45710" rtlCol="0" anchor="b"/>
          <a:lstStyle>
            <a:lvl1pPr algn="r">
              <a:defRPr sz="1200"/>
            </a:lvl1pPr>
          </a:lstStyle>
          <a:p>
            <a:fld id="{BB4634BD-A32A-4D30-87E9-44A60AA7B28F}" type="slidenum">
              <a:rPr lang="sk-SK" smtClean="0"/>
              <a:pPr/>
              <a:t>‹#›</a:t>
            </a:fld>
            <a:endParaRPr lang="sk-SK"/>
          </a:p>
        </p:txBody>
      </p:sp>
    </p:spTree>
    <p:extLst>
      <p:ext uri="{BB962C8B-B14F-4D97-AF65-F5344CB8AC3E}">
        <p14:creationId xmlns:p14="http://schemas.microsoft.com/office/powerpoint/2010/main" val="18826911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4" y="5"/>
            <a:ext cx="2983811" cy="501491"/>
          </a:xfrm>
          <a:prstGeom prst="rect">
            <a:avLst/>
          </a:prstGeom>
        </p:spPr>
        <p:txBody>
          <a:bodyPr vert="horz" lIns="91423" tIns="45710" rIns="91423" bIns="45710" rtlCol="0"/>
          <a:lstStyle>
            <a:lvl1pPr algn="l">
              <a:defRPr sz="1200"/>
            </a:lvl1pPr>
          </a:lstStyle>
          <a:p>
            <a:endParaRPr lang="sk-SK"/>
          </a:p>
        </p:txBody>
      </p:sp>
      <p:sp>
        <p:nvSpPr>
          <p:cNvPr id="3" name="Zástupný objekt pre dátum 2"/>
          <p:cNvSpPr>
            <a:spLocks noGrp="1"/>
          </p:cNvSpPr>
          <p:nvPr>
            <p:ph type="dt" idx="1"/>
          </p:nvPr>
        </p:nvSpPr>
        <p:spPr>
          <a:xfrm>
            <a:off x="3901181" y="5"/>
            <a:ext cx="2983811" cy="501491"/>
          </a:xfrm>
          <a:prstGeom prst="rect">
            <a:avLst/>
          </a:prstGeom>
        </p:spPr>
        <p:txBody>
          <a:bodyPr vert="horz" lIns="91423" tIns="45710" rIns="91423" bIns="45710" rtlCol="0"/>
          <a:lstStyle>
            <a:lvl1pPr algn="r">
              <a:defRPr sz="1200"/>
            </a:lvl1pPr>
          </a:lstStyle>
          <a:p>
            <a:fld id="{B1E11BCF-AC9E-497C-830D-C010F63F7C21}" type="datetimeFigureOut">
              <a:rPr lang="sk-SK" smtClean="0"/>
              <a:pPr/>
              <a:t>4. 7. 2025</a:t>
            </a:fld>
            <a:endParaRPr lang="sk-SK"/>
          </a:p>
        </p:txBody>
      </p:sp>
      <p:sp>
        <p:nvSpPr>
          <p:cNvPr id="4" name="Zástupný objekt pre obrázok snímky 3"/>
          <p:cNvSpPr>
            <a:spLocks noGrp="1" noRot="1" noChangeAspect="1"/>
          </p:cNvSpPr>
          <p:nvPr>
            <p:ph type="sldImg" idx="2"/>
          </p:nvPr>
        </p:nvSpPr>
        <p:spPr>
          <a:xfrm>
            <a:off x="439738" y="1254125"/>
            <a:ext cx="6007100" cy="3379788"/>
          </a:xfrm>
          <a:prstGeom prst="rect">
            <a:avLst/>
          </a:prstGeom>
          <a:noFill/>
          <a:ln w="12700">
            <a:solidFill>
              <a:prstClr val="black"/>
            </a:solidFill>
          </a:ln>
        </p:spPr>
        <p:txBody>
          <a:bodyPr vert="horz" lIns="91423" tIns="45710" rIns="91423" bIns="45710" rtlCol="0" anchor="ctr"/>
          <a:lstStyle/>
          <a:p>
            <a:endParaRPr lang="sk-SK"/>
          </a:p>
        </p:txBody>
      </p:sp>
      <p:sp>
        <p:nvSpPr>
          <p:cNvPr id="5" name="Zástupný objekt pre poznámky 4"/>
          <p:cNvSpPr>
            <a:spLocks noGrp="1"/>
          </p:cNvSpPr>
          <p:nvPr>
            <p:ph type="body" sz="quarter" idx="3"/>
          </p:nvPr>
        </p:nvSpPr>
        <p:spPr>
          <a:xfrm>
            <a:off x="688821" y="4821299"/>
            <a:ext cx="5508943" cy="3945274"/>
          </a:xfrm>
          <a:prstGeom prst="rect">
            <a:avLst/>
          </a:prstGeom>
        </p:spPr>
        <p:txBody>
          <a:bodyPr vert="horz" lIns="91423" tIns="45710" rIns="91423" bIns="45710" rtlCol="0"/>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4" y="9517227"/>
            <a:ext cx="2983811" cy="501491"/>
          </a:xfrm>
          <a:prstGeom prst="rect">
            <a:avLst/>
          </a:prstGeom>
        </p:spPr>
        <p:txBody>
          <a:bodyPr vert="horz" lIns="91423" tIns="45710" rIns="91423" bIns="4571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901181" y="9517227"/>
            <a:ext cx="2983811" cy="501491"/>
          </a:xfrm>
          <a:prstGeom prst="rect">
            <a:avLst/>
          </a:prstGeom>
        </p:spPr>
        <p:txBody>
          <a:bodyPr vert="horz" lIns="91423" tIns="45710" rIns="91423" bIns="45710" rtlCol="0" anchor="b"/>
          <a:lstStyle>
            <a:lvl1pPr algn="r">
              <a:defRPr sz="1200"/>
            </a:lvl1pPr>
          </a:lstStyle>
          <a:p>
            <a:fld id="{F5A4BC04-59B0-4784-BB44-2482ADBB86A8}" type="slidenum">
              <a:rPr lang="sk-SK" smtClean="0"/>
              <a:pPr/>
              <a:t>‹#›</a:t>
            </a:fld>
            <a:endParaRPr lang="sk-SK"/>
          </a:p>
        </p:txBody>
      </p:sp>
    </p:spTree>
    <p:extLst>
      <p:ext uri="{BB962C8B-B14F-4D97-AF65-F5344CB8AC3E}">
        <p14:creationId xmlns:p14="http://schemas.microsoft.com/office/powerpoint/2010/main" val="32438870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a:xfrm>
            <a:off x="439738" y="1254125"/>
            <a:ext cx="6007100" cy="3379788"/>
          </a:xfrm>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F5A4BC04-59B0-4784-BB44-2482ADBB86A8}" type="slidenum">
              <a:rPr lang="sk-SK" smtClean="0"/>
              <a:pPr/>
              <a:t>1</a:t>
            </a:fld>
            <a:endParaRPr lang="sk-SK"/>
          </a:p>
        </p:txBody>
      </p:sp>
    </p:spTree>
    <p:extLst>
      <p:ext uri="{BB962C8B-B14F-4D97-AF65-F5344CB8AC3E}">
        <p14:creationId xmlns:p14="http://schemas.microsoft.com/office/powerpoint/2010/main" val="812412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AA281-4F06-B9FB-D1F6-BF22C1450F2A}"/>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094D85B3-7983-985D-20C9-2CA77E14B895}"/>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38A16E2A-B145-DD64-4051-8F578D6FA934}"/>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1309C15A-BE95-5997-86F9-59E2DE623BC1}"/>
              </a:ext>
            </a:extLst>
          </p:cNvPr>
          <p:cNvSpPr>
            <a:spLocks noGrp="1"/>
          </p:cNvSpPr>
          <p:nvPr>
            <p:ph type="sldNum" sz="quarter" idx="10"/>
          </p:nvPr>
        </p:nvSpPr>
        <p:spPr/>
        <p:txBody>
          <a:bodyPr/>
          <a:lstStyle/>
          <a:p>
            <a:fld id="{F5A4BC04-59B0-4784-BB44-2482ADBB86A8}" type="slidenum">
              <a:rPr lang="sk-SK" smtClean="0"/>
              <a:pPr/>
              <a:t>10</a:t>
            </a:fld>
            <a:endParaRPr lang="sk-SK"/>
          </a:p>
        </p:txBody>
      </p:sp>
    </p:spTree>
    <p:extLst>
      <p:ext uri="{BB962C8B-B14F-4D97-AF65-F5344CB8AC3E}">
        <p14:creationId xmlns:p14="http://schemas.microsoft.com/office/powerpoint/2010/main" val="2819439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453FF-0290-6C8E-144E-73256CFD58CD}"/>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C42C33D0-66F8-6ECA-0566-AF3117AD21F5}"/>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CD78BD9B-B4C9-DCA7-2F30-59962D829B83}"/>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F066C716-8BBD-25F1-2797-F4C32E8DCB5B}"/>
              </a:ext>
            </a:extLst>
          </p:cNvPr>
          <p:cNvSpPr>
            <a:spLocks noGrp="1"/>
          </p:cNvSpPr>
          <p:nvPr>
            <p:ph type="sldNum" sz="quarter" idx="10"/>
          </p:nvPr>
        </p:nvSpPr>
        <p:spPr/>
        <p:txBody>
          <a:bodyPr/>
          <a:lstStyle/>
          <a:p>
            <a:fld id="{F5A4BC04-59B0-4784-BB44-2482ADBB86A8}" type="slidenum">
              <a:rPr lang="sk-SK" smtClean="0"/>
              <a:pPr/>
              <a:t>11</a:t>
            </a:fld>
            <a:endParaRPr lang="sk-SK"/>
          </a:p>
        </p:txBody>
      </p:sp>
    </p:spTree>
    <p:extLst>
      <p:ext uri="{BB962C8B-B14F-4D97-AF65-F5344CB8AC3E}">
        <p14:creationId xmlns:p14="http://schemas.microsoft.com/office/powerpoint/2010/main" val="4050460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F5FAE-E56D-7F97-7785-9DF4A70FBD96}"/>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9FEA8870-50C9-A485-8F03-C2134DA89B02}"/>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1718E4F2-4ECF-2A42-3012-B2CF1F907668}"/>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8248CE4C-1C5A-9B5C-8E3D-9C360534138D}"/>
              </a:ext>
            </a:extLst>
          </p:cNvPr>
          <p:cNvSpPr>
            <a:spLocks noGrp="1"/>
          </p:cNvSpPr>
          <p:nvPr>
            <p:ph type="sldNum" sz="quarter" idx="10"/>
          </p:nvPr>
        </p:nvSpPr>
        <p:spPr/>
        <p:txBody>
          <a:bodyPr/>
          <a:lstStyle/>
          <a:p>
            <a:fld id="{F5A4BC04-59B0-4784-BB44-2482ADBB86A8}" type="slidenum">
              <a:rPr lang="sk-SK" smtClean="0"/>
              <a:pPr/>
              <a:t>12</a:t>
            </a:fld>
            <a:endParaRPr lang="sk-SK"/>
          </a:p>
        </p:txBody>
      </p:sp>
    </p:spTree>
    <p:extLst>
      <p:ext uri="{BB962C8B-B14F-4D97-AF65-F5344CB8AC3E}">
        <p14:creationId xmlns:p14="http://schemas.microsoft.com/office/powerpoint/2010/main" val="11721233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DBC3A-9A52-061E-B105-01DDC47F4ADC}"/>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AB6FF4DD-A46C-3F2D-CADA-8FB029B24428}"/>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551AF9D3-5C16-E845-5AE8-74D8FE927582}"/>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CC33A3E6-0EAB-9890-1F98-539B6589B5FE}"/>
              </a:ext>
            </a:extLst>
          </p:cNvPr>
          <p:cNvSpPr>
            <a:spLocks noGrp="1"/>
          </p:cNvSpPr>
          <p:nvPr>
            <p:ph type="sldNum" sz="quarter" idx="10"/>
          </p:nvPr>
        </p:nvSpPr>
        <p:spPr/>
        <p:txBody>
          <a:bodyPr/>
          <a:lstStyle/>
          <a:p>
            <a:fld id="{F5A4BC04-59B0-4784-BB44-2482ADBB86A8}" type="slidenum">
              <a:rPr lang="sk-SK" smtClean="0"/>
              <a:pPr/>
              <a:t>13</a:t>
            </a:fld>
            <a:endParaRPr lang="sk-SK"/>
          </a:p>
        </p:txBody>
      </p:sp>
    </p:spTree>
    <p:extLst>
      <p:ext uri="{BB962C8B-B14F-4D97-AF65-F5344CB8AC3E}">
        <p14:creationId xmlns:p14="http://schemas.microsoft.com/office/powerpoint/2010/main" val="3124409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81623-D172-6FCC-2DEB-6B5AD2ABBC29}"/>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F16D5A1F-5A5D-4A6C-03F2-256EC2A72741}"/>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231B3CCF-6D5D-0A8F-9D35-D8E622689F4F}"/>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EC79E159-7F6C-718D-A7D6-8BD3868CC17A}"/>
              </a:ext>
            </a:extLst>
          </p:cNvPr>
          <p:cNvSpPr>
            <a:spLocks noGrp="1"/>
          </p:cNvSpPr>
          <p:nvPr>
            <p:ph type="sldNum" sz="quarter" idx="10"/>
          </p:nvPr>
        </p:nvSpPr>
        <p:spPr/>
        <p:txBody>
          <a:bodyPr/>
          <a:lstStyle/>
          <a:p>
            <a:fld id="{F5A4BC04-59B0-4784-BB44-2482ADBB86A8}" type="slidenum">
              <a:rPr lang="sk-SK" smtClean="0"/>
              <a:pPr/>
              <a:t>14</a:t>
            </a:fld>
            <a:endParaRPr lang="sk-SK"/>
          </a:p>
        </p:txBody>
      </p:sp>
    </p:spTree>
    <p:extLst>
      <p:ext uri="{BB962C8B-B14F-4D97-AF65-F5344CB8AC3E}">
        <p14:creationId xmlns:p14="http://schemas.microsoft.com/office/powerpoint/2010/main" val="3076296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713BC-99B2-FD97-03A7-C50E91242205}"/>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DCF93FF9-4BA2-9530-F162-738AE51966B4}"/>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40F2A666-77D7-212D-9B6C-608A1E08338A}"/>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D8435E50-5CC6-C16C-1EDC-C2450E1D2798}"/>
              </a:ext>
            </a:extLst>
          </p:cNvPr>
          <p:cNvSpPr>
            <a:spLocks noGrp="1"/>
          </p:cNvSpPr>
          <p:nvPr>
            <p:ph type="sldNum" sz="quarter" idx="10"/>
          </p:nvPr>
        </p:nvSpPr>
        <p:spPr/>
        <p:txBody>
          <a:bodyPr/>
          <a:lstStyle/>
          <a:p>
            <a:fld id="{F5A4BC04-59B0-4784-BB44-2482ADBB86A8}" type="slidenum">
              <a:rPr lang="sk-SK" smtClean="0"/>
              <a:pPr/>
              <a:t>15</a:t>
            </a:fld>
            <a:endParaRPr lang="sk-SK"/>
          </a:p>
        </p:txBody>
      </p:sp>
    </p:spTree>
    <p:extLst>
      <p:ext uri="{BB962C8B-B14F-4D97-AF65-F5344CB8AC3E}">
        <p14:creationId xmlns:p14="http://schemas.microsoft.com/office/powerpoint/2010/main" val="25009260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3340B-6E5F-08BF-6CDA-39AAE2EB1C53}"/>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08100060-D252-1C9A-FF83-F3DF3A95ABF6}"/>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CB3ACB23-9741-C065-B63C-EAB4E404A88E}"/>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4770F9F3-F6FB-D4EB-980B-4DDB84298887}"/>
              </a:ext>
            </a:extLst>
          </p:cNvPr>
          <p:cNvSpPr>
            <a:spLocks noGrp="1"/>
          </p:cNvSpPr>
          <p:nvPr>
            <p:ph type="sldNum" sz="quarter" idx="10"/>
          </p:nvPr>
        </p:nvSpPr>
        <p:spPr/>
        <p:txBody>
          <a:bodyPr/>
          <a:lstStyle/>
          <a:p>
            <a:fld id="{F5A4BC04-59B0-4784-BB44-2482ADBB86A8}" type="slidenum">
              <a:rPr lang="sk-SK" smtClean="0"/>
              <a:pPr/>
              <a:t>16</a:t>
            </a:fld>
            <a:endParaRPr lang="sk-SK"/>
          </a:p>
        </p:txBody>
      </p:sp>
    </p:spTree>
    <p:extLst>
      <p:ext uri="{BB962C8B-B14F-4D97-AF65-F5344CB8AC3E}">
        <p14:creationId xmlns:p14="http://schemas.microsoft.com/office/powerpoint/2010/main" val="3953590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DED0D-11A0-DFB7-E862-90BAB01D0BD6}"/>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D199320F-31C0-1426-F480-9257497CE361}"/>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FAF50CCD-274F-4C07-9596-86F72815B803}"/>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B2CA9F04-978A-2A98-6638-8BE3EDB64353}"/>
              </a:ext>
            </a:extLst>
          </p:cNvPr>
          <p:cNvSpPr>
            <a:spLocks noGrp="1"/>
          </p:cNvSpPr>
          <p:nvPr>
            <p:ph type="sldNum" sz="quarter" idx="10"/>
          </p:nvPr>
        </p:nvSpPr>
        <p:spPr/>
        <p:txBody>
          <a:bodyPr/>
          <a:lstStyle/>
          <a:p>
            <a:fld id="{F5A4BC04-59B0-4784-BB44-2482ADBB86A8}" type="slidenum">
              <a:rPr lang="sk-SK" smtClean="0"/>
              <a:pPr/>
              <a:t>17</a:t>
            </a:fld>
            <a:endParaRPr lang="sk-SK"/>
          </a:p>
        </p:txBody>
      </p:sp>
    </p:spTree>
    <p:extLst>
      <p:ext uri="{BB962C8B-B14F-4D97-AF65-F5344CB8AC3E}">
        <p14:creationId xmlns:p14="http://schemas.microsoft.com/office/powerpoint/2010/main" val="1419583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507F4-72D3-942B-C0BE-A8948FE85466}"/>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0E4AE03C-9224-0D7A-8FDC-8A757968E8BA}"/>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A788977A-AA9E-2868-799B-9DCCCD7AD449}"/>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75B1A390-D1CF-56B9-97CC-4D7FACF9BE3D}"/>
              </a:ext>
            </a:extLst>
          </p:cNvPr>
          <p:cNvSpPr>
            <a:spLocks noGrp="1"/>
          </p:cNvSpPr>
          <p:nvPr>
            <p:ph type="sldNum" sz="quarter" idx="10"/>
          </p:nvPr>
        </p:nvSpPr>
        <p:spPr/>
        <p:txBody>
          <a:bodyPr/>
          <a:lstStyle/>
          <a:p>
            <a:fld id="{F5A4BC04-59B0-4784-BB44-2482ADBB86A8}" type="slidenum">
              <a:rPr lang="sk-SK" smtClean="0"/>
              <a:pPr/>
              <a:t>18</a:t>
            </a:fld>
            <a:endParaRPr lang="sk-SK"/>
          </a:p>
        </p:txBody>
      </p:sp>
    </p:spTree>
    <p:extLst>
      <p:ext uri="{BB962C8B-B14F-4D97-AF65-F5344CB8AC3E}">
        <p14:creationId xmlns:p14="http://schemas.microsoft.com/office/powerpoint/2010/main" val="38083628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DCF9E-82BA-36F3-256C-E2DF259A2CCA}"/>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CCF64C9A-A981-1E1C-8276-E7C9D5AFE0DB}"/>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CB9EA004-F6B8-FB3B-9BD5-6033448329B2}"/>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7AB43233-7AE4-1F06-2FA1-DE2407455DEF}"/>
              </a:ext>
            </a:extLst>
          </p:cNvPr>
          <p:cNvSpPr>
            <a:spLocks noGrp="1"/>
          </p:cNvSpPr>
          <p:nvPr>
            <p:ph type="sldNum" sz="quarter" idx="10"/>
          </p:nvPr>
        </p:nvSpPr>
        <p:spPr/>
        <p:txBody>
          <a:bodyPr/>
          <a:lstStyle/>
          <a:p>
            <a:fld id="{F5A4BC04-59B0-4784-BB44-2482ADBB86A8}" type="slidenum">
              <a:rPr lang="sk-SK" smtClean="0"/>
              <a:pPr/>
              <a:t>19</a:t>
            </a:fld>
            <a:endParaRPr lang="sk-SK"/>
          </a:p>
        </p:txBody>
      </p:sp>
    </p:spTree>
    <p:extLst>
      <p:ext uri="{BB962C8B-B14F-4D97-AF65-F5344CB8AC3E}">
        <p14:creationId xmlns:p14="http://schemas.microsoft.com/office/powerpoint/2010/main" val="425092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a:xfrm>
            <a:off x="439738" y="1254125"/>
            <a:ext cx="6007100" cy="3379788"/>
          </a:xfrm>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F5A4BC04-59B0-4784-BB44-2482ADBB86A8}" type="slidenum">
              <a:rPr lang="sk-SK" smtClean="0"/>
              <a:pPr/>
              <a:t>2</a:t>
            </a:fld>
            <a:endParaRPr lang="sk-SK"/>
          </a:p>
        </p:txBody>
      </p:sp>
    </p:spTree>
    <p:extLst>
      <p:ext uri="{BB962C8B-B14F-4D97-AF65-F5344CB8AC3E}">
        <p14:creationId xmlns:p14="http://schemas.microsoft.com/office/powerpoint/2010/main" val="204265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69229-CCAC-6388-4F27-B55D1668DEE3}"/>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D5EE9E0C-F0D6-D07A-12C6-1BF2E32B7E66}"/>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B32F5555-F0BF-1ADF-374A-1266FB49636C}"/>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A1A5E491-EC13-78E8-D1A4-265F689AFB9F}"/>
              </a:ext>
            </a:extLst>
          </p:cNvPr>
          <p:cNvSpPr>
            <a:spLocks noGrp="1"/>
          </p:cNvSpPr>
          <p:nvPr>
            <p:ph type="sldNum" sz="quarter" idx="10"/>
          </p:nvPr>
        </p:nvSpPr>
        <p:spPr/>
        <p:txBody>
          <a:bodyPr/>
          <a:lstStyle/>
          <a:p>
            <a:fld id="{F5A4BC04-59B0-4784-BB44-2482ADBB86A8}" type="slidenum">
              <a:rPr lang="sk-SK" smtClean="0"/>
              <a:pPr/>
              <a:t>3</a:t>
            </a:fld>
            <a:endParaRPr lang="sk-SK"/>
          </a:p>
        </p:txBody>
      </p:sp>
    </p:spTree>
    <p:extLst>
      <p:ext uri="{BB962C8B-B14F-4D97-AF65-F5344CB8AC3E}">
        <p14:creationId xmlns:p14="http://schemas.microsoft.com/office/powerpoint/2010/main" val="2294301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21728-6D42-DEB3-34F8-20BC725FB96C}"/>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484BC686-8FA8-8462-96DC-3ECD13F327CB}"/>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68774DA1-6930-7AF8-E242-F2B759C075B0}"/>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F9159861-F18D-AEF4-2242-888C3AFB398E}"/>
              </a:ext>
            </a:extLst>
          </p:cNvPr>
          <p:cNvSpPr>
            <a:spLocks noGrp="1"/>
          </p:cNvSpPr>
          <p:nvPr>
            <p:ph type="sldNum" sz="quarter" idx="10"/>
          </p:nvPr>
        </p:nvSpPr>
        <p:spPr/>
        <p:txBody>
          <a:bodyPr/>
          <a:lstStyle/>
          <a:p>
            <a:fld id="{F5A4BC04-59B0-4784-BB44-2482ADBB86A8}" type="slidenum">
              <a:rPr lang="sk-SK" smtClean="0"/>
              <a:pPr/>
              <a:t>4</a:t>
            </a:fld>
            <a:endParaRPr lang="sk-SK"/>
          </a:p>
        </p:txBody>
      </p:sp>
    </p:spTree>
    <p:extLst>
      <p:ext uri="{BB962C8B-B14F-4D97-AF65-F5344CB8AC3E}">
        <p14:creationId xmlns:p14="http://schemas.microsoft.com/office/powerpoint/2010/main" val="3383969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48CE2-45C9-A218-C09F-502B02594756}"/>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F4D24A83-DC41-F636-6047-BB6736192F98}"/>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984700FC-B9E6-B97C-2607-4214744C6F04}"/>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D0FA7AD2-56E3-1DC4-33DE-C5DB8E9F89FE}"/>
              </a:ext>
            </a:extLst>
          </p:cNvPr>
          <p:cNvSpPr>
            <a:spLocks noGrp="1"/>
          </p:cNvSpPr>
          <p:nvPr>
            <p:ph type="sldNum" sz="quarter" idx="10"/>
          </p:nvPr>
        </p:nvSpPr>
        <p:spPr/>
        <p:txBody>
          <a:bodyPr/>
          <a:lstStyle/>
          <a:p>
            <a:fld id="{F5A4BC04-59B0-4784-BB44-2482ADBB86A8}" type="slidenum">
              <a:rPr lang="sk-SK" smtClean="0"/>
              <a:pPr/>
              <a:t>5</a:t>
            </a:fld>
            <a:endParaRPr lang="sk-SK"/>
          </a:p>
        </p:txBody>
      </p:sp>
    </p:spTree>
    <p:extLst>
      <p:ext uri="{BB962C8B-B14F-4D97-AF65-F5344CB8AC3E}">
        <p14:creationId xmlns:p14="http://schemas.microsoft.com/office/powerpoint/2010/main" val="983589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DB2A0-CBBB-94D6-2BC5-A7FC38274805}"/>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54AAE890-2687-0FAC-DE92-558001712EAF}"/>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A01F8FF6-2A5F-B466-EAB3-C8F1190B2D39}"/>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68B41704-813D-9051-6908-3437B6B4B638}"/>
              </a:ext>
            </a:extLst>
          </p:cNvPr>
          <p:cNvSpPr>
            <a:spLocks noGrp="1"/>
          </p:cNvSpPr>
          <p:nvPr>
            <p:ph type="sldNum" sz="quarter" idx="10"/>
          </p:nvPr>
        </p:nvSpPr>
        <p:spPr/>
        <p:txBody>
          <a:bodyPr/>
          <a:lstStyle/>
          <a:p>
            <a:fld id="{F5A4BC04-59B0-4784-BB44-2482ADBB86A8}" type="slidenum">
              <a:rPr lang="sk-SK" smtClean="0"/>
              <a:pPr/>
              <a:t>6</a:t>
            </a:fld>
            <a:endParaRPr lang="sk-SK"/>
          </a:p>
        </p:txBody>
      </p:sp>
    </p:spTree>
    <p:extLst>
      <p:ext uri="{BB962C8B-B14F-4D97-AF65-F5344CB8AC3E}">
        <p14:creationId xmlns:p14="http://schemas.microsoft.com/office/powerpoint/2010/main" val="316597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411CA-7FD1-833B-0E64-F3D2AA7E3930}"/>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E90D9829-8AA9-75EE-69F0-4D8252B7398C}"/>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2AB41653-DE48-8994-D909-9CF77113AB17}"/>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08B88E0F-F85F-961C-7B09-7CF4613CC188}"/>
              </a:ext>
            </a:extLst>
          </p:cNvPr>
          <p:cNvSpPr>
            <a:spLocks noGrp="1"/>
          </p:cNvSpPr>
          <p:nvPr>
            <p:ph type="sldNum" sz="quarter" idx="10"/>
          </p:nvPr>
        </p:nvSpPr>
        <p:spPr/>
        <p:txBody>
          <a:bodyPr/>
          <a:lstStyle/>
          <a:p>
            <a:fld id="{F5A4BC04-59B0-4784-BB44-2482ADBB86A8}" type="slidenum">
              <a:rPr lang="sk-SK" smtClean="0"/>
              <a:pPr/>
              <a:t>7</a:t>
            </a:fld>
            <a:endParaRPr lang="sk-SK"/>
          </a:p>
        </p:txBody>
      </p:sp>
    </p:spTree>
    <p:extLst>
      <p:ext uri="{BB962C8B-B14F-4D97-AF65-F5344CB8AC3E}">
        <p14:creationId xmlns:p14="http://schemas.microsoft.com/office/powerpoint/2010/main" val="741333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7A4B1-6F65-580A-BBEA-3C7386F75221}"/>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A23B139B-62F6-0B41-6D33-399676F8CB61}"/>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C6450E41-6088-6455-4EE8-AD126D61B6FE}"/>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936539E5-92B1-D384-D745-427FF170749A}"/>
              </a:ext>
            </a:extLst>
          </p:cNvPr>
          <p:cNvSpPr>
            <a:spLocks noGrp="1"/>
          </p:cNvSpPr>
          <p:nvPr>
            <p:ph type="sldNum" sz="quarter" idx="10"/>
          </p:nvPr>
        </p:nvSpPr>
        <p:spPr/>
        <p:txBody>
          <a:bodyPr/>
          <a:lstStyle/>
          <a:p>
            <a:fld id="{F5A4BC04-59B0-4784-BB44-2482ADBB86A8}" type="slidenum">
              <a:rPr lang="sk-SK" smtClean="0"/>
              <a:pPr/>
              <a:t>8</a:t>
            </a:fld>
            <a:endParaRPr lang="sk-SK"/>
          </a:p>
        </p:txBody>
      </p:sp>
    </p:spTree>
    <p:extLst>
      <p:ext uri="{BB962C8B-B14F-4D97-AF65-F5344CB8AC3E}">
        <p14:creationId xmlns:p14="http://schemas.microsoft.com/office/powerpoint/2010/main" val="1765437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A4A90-BA60-9AB1-8A64-0361E6B46FCC}"/>
            </a:ext>
          </a:extLst>
        </p:cNvPr>
        <p:cNvGrpSpPr/>
        <p:nvPr/>
      </p:nvGrpSpPr>
      <p:grpSpPr>
        <a:xfrm>
          <a:off x="0" y="0"/>
          <a:ext cx="0" cy="0"/>
          <a:chOff x="0" y="0"/>
          <a:chExt cx="0" cy="0"/>
        </a:xfrm>
      </p:grpSpPr>
      <p:sp>
        <p:nvSpPr>
          <p:cNvPr id="2" name="Zástupný symbol obrazu snímky 1">
            <a:extLst>
              <a:ext uri="{FF2B5EF4-FFF2-40B4-BE49-F238E27FC236}">
                <a16:creationId xmlns:a16="http://schemas.microsoft.com/office/drawing/2014/main" id="{7D06C260-FEDF-E5B1-E867-6FA1A9A6C7D3}"/>
              </a:ext>
            </a:extLst>
          </p:cNvPr>
          <p:cNvSpPr>
            <a:spLocks noGrp="1" noRot="1" noChangeAspect="1"/>
          </p:cNvSpPr>
          <p:nvPr>
            <p:ph type="sldImg"/>
          </p:nvPr>
        </p:nvSpPr>
        <p:spPr>
          <a:xfrm>
            <a:off x="439738" y="1254125"/>
            <a:ext cx="6007100" cy="3379788"/>
          </a:xfrm>
        </p:spPr>
      </p:sp>
      <p:sp>
        <p:nvSpPr>
          <p:cNvPr id="3" name="Zástupný symbol poznámok 2">
            <a:extLst>
              <a:ext uri="{FF2B5EF4-FFF2-40B4-BE49-F238E27FC236}">
                <a16:creationId xmlns:a16="http://schemas.microsoft.com/office/drawing/2014/main" id="{CFD0E71F-A32C-1FB2-8642-551E3EBAAAFD}"/>
              </a:ext>
            </a:extLst>
          </p:cNvPr>
          <p:cNvSpPr>
            <a:spLocks noGrp="1"/>
          </p:cNvSpPr>
          <p:nvPr>
            <p:ph type="body" idx="1"/>
          </p:nvPr>
        </p:nvSpPr>
        <p:spPr/>
        <p:txBody>
          <a:bodyPr/>
          <a:lstStyle/>
          <a:p>
            <a:endParaRPr lang="sk-SK"/>
          </a:p>
        </p:txBody>
      </p:sp>
      <p:sp>
        <p:nvSpPr>
          <p:cNvPr id="4" name="Zástupný symbol čísla snímky 3">
            <a:extLst>
              <a:ext uri="{FF2B5EF4-FFF2-40B4-BE49-F238E27FC236}">
                <a16:creationId xmlns:a16="http://schemas.microsoft.com/office/drawing/2014/main" id="{B1DC2CF4-52A9-0B2B-8F8B-4843399DA3B2}"/>
              </a:ext>
            </a:extLst>
          </p:cNvPr>
          <p:cNvSpPr>
            <a:spLocks noGrp="1"/>
          </p:cNvSpPr>
          <p:nvPr>
            <p:ph type="sldNum" sz="quarter" idx="10"/>
          </p:nvPr>
        </p:nvSpPr>
        <p:spPr/>
        <p:txBody>
          <a:bodyPr/>
          <a:lstStyle/>
          <a:p>
            <a:fld id="{F5A4BC04-59B0-4784-BB44-2482ADBB86A8}" type="slidenum">
              <a:rPr lang="sk-SK" smtClean="0"/>
              <a:pPr/>
              <a:t>9</a:t>
            </a:fld>
            <a:endParaRPr lang="sk-SK"/>
          </a:p>
        </p:txBody>
      </p:sp>
    </p:spTree>
    <p:extLst>
      <p:ext uri="{BB962C8B-B14F-4D97-AF65-F5344CB8AC3E}">
        <p14:creationId xmlns:p14="http://schemas.microsoft.com/office/powerpoint/2010/main" val="745745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Obdĺžnik 6">
            <a:extLst>
              <a:ext uri="{FF2B5EF4-FFF2-40B4-BE49-F238E27FC236}">
                <a16:creationId xmlns:a16="http://schemas.microsoft.com/office/drawing/2014/main" id="{D0054D96-9AEC-4DFB-BACA-4BB47BBEF56B}"/>
              </a:ext>
            </a:extLst>
          </p:cNvPr>
          <p:cNvSpPr/>
          <p:nvPr userDrawn="1"/>
        </p:nvSpPr>
        <p:spPr>
          <a:xfrm>
            <a:off x="0" y="0"/>
            <a:ext cx="12192000" cy="6858000"/>
          </a:xfrm>
          <a:prstGeom prst="rect">
            <a:avLst/>
          </a:prstGeom>
          <a:solidFill>
            <a:srgbClr val="007C85"/>
          </a:solidFill>
          <a:ln>
            <a:solidFill>
              <a:srgbClr val="007C8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sk-SK" dirty="0"/>
          </a:p>
        </p:txBody>
      </p:sp>
      <p:sp>
        <p:nvSpPr>
          <p:cNvPr id="8" name="Obdĺžnik: zaoblené rohy 7">
            <a:extLst>
              <a:ext uri="{FF2B5EF4-FFF2-40B4-BE49-F238E27FC236}">
                <a16:creationId xmlns:a16="http://schemas.microsoft.com/office/drawing/2014/main" id="{422E943D-B84B-444D-8EE3-DCA9314EFCA1}"/>
              </a:ext>
            </a:extLst>
          </p:cNvPr>
          <p:cNvSpPr/>
          <p:nvPr userDrawn="1"/>
        </p:nvSpPr>
        <p:spPr>
          <a:xfrm>
            <a:off x="66001" y="51435"/>
            <a:ext cx="12059998" cy="6755130"/>
          </a:xfrm>
          <a:prstGeom prst="roundRect">
            <a:avLst>
              <a:gd name="adj" fmla="val 771"/>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Tree>
    <p:extLst>
      <p:ext uri="{BB962C8B-B14F-4D97-AF65-F5344CB8AC3E}">
        <p14:creationId xmlns:p14="http://schemas.microsoft.com/office/powerpoint/2010/main" val="352637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k-SK"/>
              <a:t>Kliknutím upravte štýl predlohy nadpisu</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373193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405229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k-SK"/>
              <a:t>Kliknutím upravte štýl predlohy nadpisu</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Content Placeholder 3"/>
          <p:cNvSpPr>
            <a:spLocks noGrp="1"/>
          </p:cNvSpPr>
          <p:nvPr>
            <p:ph sz="half" idx="2"/>
          </p:nvPr>
        </p:nvSpPr>
        <p:spPr>
          <a:xfrm>
            <a:off x="839788" y="2505075"/>
            <a:ext cx="5157787"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Content Placeholder 5"/>
          <p:cNvSpPr>
            <a:spLocks noGrp="1"/>
          </p:cNvSpPr>
          <p:nvPr>
            <p:ph sz="quarter" idx="4"/>
          </p:nvPr>
        </p:nvSpPr>
        <p:spPr>
          <a:xfrm>
            <a:off x="6172200" y="2505075"/>
            <a:ext cx="5183188"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1694073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a">
    <p:bg>
      <p:bgPr>
        <a:solidFill>
          <a:schemeClr val="bg1"/>
        </a:solidFill>
        <a:effectLst/>
      </p:bgPr>
    </p:bg>
    <p:spTree>
      <p:nvGrpSpPr>
        <p:cNvPr id="1" name=""/>
        <p:cNvGrpSpPr/>
        <p:nvPr/>
      </p:nvGrpSpPr>
      <p:grpSpPr>
        <a:xfrm>
          <a:off x="0" y="0"/>
          <a:ext cx="0" cy="0"/>
          <a:chOff x="0" y="0"/>
          <a:chExt cx="0" cy="0"/>
        </a:xfrm>
      </p:grpSpPr>
      <p:sp>
        <p:nvSpPr>
          <p:cNvPr id="24" name="Obdĺžnik 6">
            <a:extLst>
              <a:ext uri="{FF2B5EF4-FFF2-40B4-BE49-F238E27FC236}">
                <a16:creationId xmlns:a16="http://schemas.microsoft.com/office/drawing/2014/main" id="{FAFA8D91-1E1D-47B7-9A51-D0FC4620EA9E}"/>
              </a:ext>
            </a:extLst>
          </p:cNvPr>
          <p:cNvSpPr/>
          <p:nvPr userDrawn="1"/>
        </p:nvSpPr>
        <p:spPr>
          <a:xfrm>
            <a:off x="0" y="0"/>
            <a:ext cx="12192000" cy="6858000"/>
          </a:xfrm>
          <a:prstGeom prst="rect">
            <a:avLst/>
          </a:prstGeom>
          <a:solidFill>
            <a:srgbClr val="007C85"/>
          </a:solidFill>
          <a:ln>
            <a:solidFill>
              <a:srgbClr val="007C8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sk-SK" dirty="0"/>
          </a:p>
        </p:txBody>
      </p:sp>
      <p:sp>
        <p:nvSpPr>
          <p:cNvPr id="25" name="Obdĺžnik: zaoblené rohy 7">
            <a:extLst>
              <a:ext uri="{FF2B5EF4-FFF2-40B4-BE49-F238E27FC236}">
                <a16:creationId xmlns:a16="http://schemas.microsoft.com/office/drawing/2014/main" id="{6DE3D201-A94E-40F2-8ADE-151C99873619}"/>
              </a:ext>
            </a:extLst>
          </p:cNvPr>
          <p:cNvSpPr/>
          <p:nvPr userDrawn="1"/>
        </p:nvSpPr>
        <p:spPr>
          <a:xfrm>
            <a:off x="66001" y="55505"/>
            <a:ext cx="12059998" cy="6755130"/>
          </a:xfrm>
          <a:prstGeom prst="roundRect">
            <a:avLst>
              <a:gd name="adj" fmla="val 771"/>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6" name="BlokTextu 15">
            <a:extLst>
              <a:ext uri="{FF2B5EF4-FFF2-40B4-BE49-F238E27FC236}">
                <a16:creationId xmlns:a16="http://schemas.microsoft.com/office/drawing/2014/main" id="{C4F05465-4113-4EE7-85B8-8177E6299227}"/>
              </a:ext>
            </a:extLst>
          </p:cNvPr>
          <p:cNvSpPr txBox="1"/>
          <p:nvPr userDrawn="1"/>
        </p:nvSpPr>
        <p:spPr>
          <a:xfrm>
            <a:off x="938999" y="6254395"/>
            <a:ext cx="10760149" cy="403637"/>
          </a:xfrm>
          <a:prstGeom prst="rect">
            <a:avLst/>
          </a:prstGeom>
          <a:noFill/>
        </p:spPr>
        <p:txBody>
          <a:bodyPr wrap="square" rtlCol="0">
            <a:spAutoFit/>
          </a:bodyPr>
          <a:lstStyle/>
          <a:p>
            <a:pPr marL="0" marR="0" lvl="0" indent="0" algn="l" defTabSz="457200" rtl="0" eaLnBrk="1" fontAlgn="auto" latinLnBrk="0" hangingPunct="1">
              <a:lnSpc>
                <a:spcPct val="70000"/>
              </a:lnSpc>
              <a:spcBef>
                <a:spcPts val="0"/>
              </a:spcBef>
              <a:spcAft>
                <a:spcPts val="0"/>
              </a:spcAft>
              <a:buClrTx/>
              <a:buSzTx/>
              <a:buFontTx/>
              <a:buNone/>
              <a:tabLst/>
              <a:defRPr/>
            </a:pPr>
            <a:r>
              <a:rPr lang="sk-SK" sz="1400" b="1" i="1" kern="1200" dirty="0">
                <a:solidFill>
                  <a:srgbClr val="007C85"/>
                </a:solidFill>
                <a:latin typeface="+mn-lt"/>
                <a:ea typeface="+mn-ea"/>
                <a:cs typeface="+mn-cs"/>
              </a:rPr>
              <a:t>Prieskum verejnej mienky													</a:t>
            </a:r>
            <a:r>
              <a:rPr lang="sk-SK" sz="1400" b="1" i="1" kern="1200" dirty="0">
                <a:solidFill>
                  <a:srgbClr val="FF0000"/>
                </a:solidFill>
                <a:latin typeface="+mn-lt"/>
                <a:ea typeface="+mn-ea"/>
                <a:cs typeface="+mn-cs"/>
              </a:rPr>
              <a:t>	</a:t>
            </a:r>
            <a:r>
              <a:rPr lang="sk-SK" altLang="sk-SK" sz="1400" b="1" i="1" kern="1200" dirty="0">
                <a:solidFill>
                  <a:srgbClr val="007C85"/>
                </a:solidFill>
                <a:latin typeface="+mn-lt"/>
                <a:ea typeface="+mn-ea"/>
                <a:cs typeface="+mn-cs"/>
              </a:rPr>
              <a:t>Zber dát: 11. 6. –  19. 6. 2025</a:t>
            </a:r>
          </a:p>
          <a:p>
            <a:pPr marL="0" marR="0" lvl="0" indent="0" algn="l" defTabSz="457200" rtl="0" eaLnBrk="1" fontAlgn="auto" latinLnBrk="0" hangingPunct="1">
              <a:lnSpc>
                <a:spcPct val="70000"/>
              </a:lnSpc>
              <a:spcBef>
                <a:spcPts val="0"/>
              </a:spcBef>
              <a:spcAft>
                <a:spcPts val="0"/>
              </a:spcAft>
              <a:buClrTx/>
              <a:buSzTx/>
              <a:buFontTx/>
              <a:buNone/>
              <a:tabLst/>
              <a:defRPr/>
            </a:pPr>
            <a:endParaRPr lang="sk-SK" sz="1400" b="1" i="1" dirty="0">
              <a:solidFill>
                <a:srgbClr val="007C85"/>
              </a:solidFill>
              <a:highlight>
                <a:srgbClr val="FF0000"/>
              </a:highlight>
            </a:endParaRPr>
          </a:p>
        </p:txBody>
      </p:sp>
      <p:sp>
        <p:nvSpPr>
          <p:cNvPr id="21" name="Obdĺžnik: zaoblené rohy 20">
            <a:extLst>
              <a:ext uri="{FF2B5EF4-FFF2-40B4-BE49-F238E27FC236}">
                <a16:creationId xmlns:a16="http://schemas.microsoft.com/office/drawing/2014/main" id="{D25A91CB-6D6C-4909-9543-594AA6A5893A}"/>
              </a:ext>
            </a:extLst>
          </p:cNvPr>
          <p:cNvSpPr/>
          <p:nvPr userDrawn="1"/>
        </p:nvSpPr>
        <p:spPr>
          <a:xfrm>
            <a:off x="11851280" y="6485860"/>
            <a:ext cx="340720" cy="372140"/>
          </a:xfrm>
          <a:prstGeom prst="roundRect">
            <a:avLst/>
          </a:prstGeom>
          <a:solidFill>
            <a:srgbClr val="007C85"/>
          </a:solidFill>
          <a:ln>
            <a:solidFill>
              <a:srgbClr val="007C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solidFill>
                <a:srgbClr val="F6E0C0"/>
              </a:solidFill>
            </a:endParaRPr>
          </a:p>
        </p:txBody>
      </p:sp>
      <p:cxnSp>
        <p:nvCxnSpPr>
          <p:cNvPr id="23" name="Rovná spojnica 22">
            <a:extLst>
              <a:ext uri="{FF2B5EF4-FFF2-40B4-BE49-F238E27FC236}">
                <a16:creationId xmlns:a16="http://schemas.microsoft.com/office/drawing/2014/main" id="{A0D0ABC1-F107-464B-B9E7-3858B73B62F6}"/>
              </a:ext>
            </a:extLst>
          </p:cNvPr>
          <p:cNvCxnSpPr>
            <a:cxnSpLocks/>
          </p:cNvCxnSpPr>
          <p:nvPr userDrawn="1"/>
        </p:nvCxnSpPr>
        <p:spPr>
          <a:xfrm>
            <a:off x="884630" y="6122994"/>
            <a:ext cx="10760149" cy="0"/>
          </a:xfrm>
          <a:prstGeom prst="line">
            <a:avLst/>
          </a:prstGeom>
          <a:ln w="38100">
            <a:solidFill>
              <a:srgbClr val="007C85"/>
            </a:solidFill>
          </a:ln>
        </p:spPr>
        <p:style>
          <a:lnRef idx="1">
            <a:schemeClr val="accent1"/>
          </a:lnRef>
          <a:fillRef idx="0">
            <a:schemeClr val="accent1"/>
          </a:fillRef>
          <a:effectRef idx="0">
            <a:schemeClr val="accent1"/>
          </a:effectRef>
          <a:fontRef idx="minor">
            <a:schemeClr val="tx1"/>
          </a:fontRef>
        </p:style>
      </p:cxnSp>
      <p:pic>
        <p:nvPicPr>
          <p:cNvPr id="3" name="Obrázok 2" descr="Obrázok, na ktorom je jedlo&#10;&#10;Automaticky generovaný popis">
            <a:extLst>
              <a:ext uri="{FF2B5EF4-FFF2-40B4-BE49-F238E27FC236}">
                <a16:creationId xmlns:a16="http://schemas.microsoft.com/office/drawing/2014/main" id="{C296FA00-93C1-4F65-A6A2-72BAB773E9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309" y="5753236"/>
            <a:ext cx="714382" cy="911129"/>
          </a:xfrm>
          <a:prstGeom prst="rect">
            <a:avLst/>
          </a:prstGeom>
        </p:spPr>
      </p:pic>
      <p:sp>
        <p:nvSpPr>
          <p:cNvPr id="13" name="Slide Number Placeholder 6">
            <a:extLst>
              <a:ext uri="{FF2B5EF4-FFF2-40B4-BE49-F238E27FC236}">
                <a16:creationId xmlns:a16="http://schemas.microsoft.com/office/drawing/2014/main" id="{863E0B3B-BA66-4EDA-BB94-027BFDDA0410}"/>
              </a:ext>
            </a:extLst>
          </p:cNvPr>
          <p:cNvSpPr>
            <a:spLocks noGrp="1"/>
          </p:cNvSpPr>
          <p:nvPr>
            <p:ph type="sldNum" sz="quarter" idx="12"/>
          </p:nvPr>
        </p:nvSpPr>
        <p:spPr>
          <a:xfrm>
            <a:off x="11800117" y="6475470"/>
            <a:ext cx="465757" cy="365125"/>
          </a:xfrm>
          <a:noFill/>
          <a:ln>
            <a:noFill/>
          </a:ln>
        </p:spPr>
        <p:txBody>
          <a:bodyPr/>
          <a:lstStyle>
            <a:lvl1pPr algn="ctr">
              <a:defRPr lang="sk-SK" sz="1200" kern="1200" smtClean="0">
                <a:solidFill>
                  <a:srgbClr val="F6E0C0"/>
                </a:solidFill>
                <a:latin typeface="+mn-lt"/>
                <a:ea typeface="+mn-ea"/>
                <a:cs typeface="+mn-cs"/>
              </a:defRPr>
            </a:lvl1pPr>
          </a:lstStyle>
          <a:p>
            <a:fld id="{E22A21EE-E470-455F-A79A-99BAC7D9B894}" type="slidenum">
              <a:rPr lang="sk-SK" smtClean="0"/>
              <a:pPr/>
              <a:t>‹#›</a:t>
            </a:fld>
            <a:endParaRPr lang="sk-SK" dirty="0"/>
          </a:p>
        </p:txBody>
      </p:sp>
    </p:spTree>
    <p:extLst>
      <p:ext uri="{BB962C8B-B14F-4D97-AF65-F5344CB8AC3E}">
        <p14:creationId xmlns:p14="http://schemas.microsoft.com/office/powerpoint/2010/main" val="1932454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320943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396831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98921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22A21EE-E470-455F-A79A-99BAC7D9B894}" type="slidenum">
              <a:rPr lang="sk-SK" smtClean="0"/>
              <a:pPr/>
              <a:t>‹#›</a:t>
            </a:fld>
            <a:endParaRPr lang="sk-SK"/>
          </a:p>
        </p:txBody>
      </p:sp>
    </p:spTree>
    <p:extLst>
      <p:ext uri="{BB962C8B-B14F-4D97-AF65-F5344CB8AC3E}">
        <p14:creationId xmlns:p14="http://schemas.microsoft.com/office/powerpoint/2010/main" val="1294467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Kliknutím upravte štýl predlohy nadpisu</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sk-SK"/>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2A21EE-E470-455F-A79A-99BAC7D9B894}" type="slidenum">
              <a:rPr lang="sk-SK" smtClean="0"/>
              <a:pPr/>
              <a:t>‹#›</a:t>
            </a:fld>
            <a:endParaRPr lang="sk-SK"/>
          </a:p>
        </p:txBody>
      </p:sp>
    </p:spTree>
    <p:extLst>
      <p:ext uri="{BB962C8B-B14F-4D97-AF65-F5344CB8AC3E}">
        <p14:creationId xmlns:p14="http://schemas.microsoft.com/office/powerpoint/2010/main" val="15913934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chart" Target="../charts/char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chart" Target="../charts/char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chart" Target="../charts/char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chart" Target="../charts/char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chart" Target="../charts/char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hyperlink" Target="http://www.statistics.sk/"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chart" Target="../charts/char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Box 10240"/>
          <p:cNvSpPr txBox="1">
            <a:spLocks noChangeArrowheads="1"/>
          </p:cNvSpPr>
          <p:nvPr/>
        </p:nvSpPr>
        <p:spPr bwMode="auto">
          <a:xfrm>
            <a:off x="1236000" y="2136338"/>
            <a:ext cx="9720000" cy="2585323"/>
          </a:xfrm>
          <a:prstGeom prst="rect">
            <a:avLst/>
          </a:prstGeom>
          <a:solidFill>
            <a:srgbClr val="F6E0C0"/>
          </a:solidFill>
          <a:ln>
            <a:noFill/>
          </a:ln>
          <a:effectLst>
            <a:outerShdw blurRad="50800" dist="38100" dir="2700000" algn="tl" rotWithShape="0">
              <a:prstClr val="black">
                <a:alpha val="40000"/>
              </a:prstClr>
            </a:outerShdw>
          </a:effectLst>
        </p:spPr>
        <p:txBody>
          <a:bodyPr>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endParaRPr lang="sk-SK" sz="5400" noProof="0" dirty="0">
              <a:solidFill>
                <a:srgbClr val="007C85"/>
              </a:solidFill>
            </a:endParaRPr>
          </a:p>
          <a:p>
            <a:r>
              <a:rPr lang="sk-SK" sz="5400" noProof="0" dirty="0">
                <a:solidFill>
                  <a:srgbClr val="007C85"/>
                </a:solidFill>
              </a:rPr>
              <a:t>VÝSLEDKY PRIESKUMU</a:t>
            </a:r>
          </a:p>
          <a:p>
            <a:endParaRPr lang="sk-SK" sz="5400" noProof="0" dirty="0">
              <a:solidFill>
                <a:srgbClr val="007C85"/>
              </a:solidFill>
            </a:endParaRPr>
          </a:p>
        </p:txBody>
      </p:sp>
      <p:sp>
        <p:nvSpPr>
          <p:cNvPr id="2" name="Zástupný objekt pre číslo snímky 1">
            <a:extLst>
              <a:ext uri="{FF2B5EF4-FFF2-40B4-BE49-F238E27FC236}">
                <a16:creationId xmlns:a16="http://schemas.microsoft.com/office/drawing/2014/main" id="{C64E00F0-959F-4171-B106-8495F848E0A5}"/>
              </a:ext>
            </a:extLst>
          </p:cNvPr>
          <p:cNvSpPr>
            <a:spLocks noGrp="1"/>
          </p:cNvSpPr>
          <p:nvPr>
            <p:ph type="sldNum" sz="quarter" idx="12"/>
          </p:nvPr>
        </p:nvSpPr>
        <p:spPr/>
        <p:txBody>
          <a:bodyPr/>
          <a:lstStyle/>
          <a:p>
            <a:fld id="{E22A21EE-E470-455F-A79A-99BAC7D9B894}" type="slidenum">
              <a:rPr lang="sk-SK" noProof="0" smtClean="0"/>
              <a:pPr/>
              <a:t>1</a:t>
            </a:fld>
            <a:endParaRPr lang="sk-SK" noProof="0" dirty="0"/>
          </a:p>
        </p:txBody>
      </p:sp>
    </p:spTree>
    <p:extLst>
      <p:ext uri="{BB962C8B-B14F-4D97-AF65-F5344CB8AC3E}">
        <p14:creationId xmlns:p14="http://schemas.microsoft.com/office/powerpoint/2010/main" val="369131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7EF10-9FE6-4761-F44D-213D761492D5}"/>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D20ED486-2E70-764E-41BD-A76158195F10}"/>
              </a:ext>
            </a:extLst>
          </p:cNvPr>
          <p:cNvSpPr/>
          <p:nvPr/>
        </p:nvSpPr>
        <p:spPr>
          <a:xfrm>
            <a:off x="1220564" y="1318357"/>
            <a:ext cx="9750867" cy="4771158"/>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sp>
        <p:nvSpPr>
          <p:cNvPr id="2" name="Zástupný objekt pre číslo snímky 1">
            <a:extLst>
              <a:ext uri="{FF2B5EF4-FFF2-40B4-BE49-F238E27FC236}">
                <a16:creationId xmlns:a16="http://schemas.microsoft.com/office/drawing/2014/main" id="{021828A8-5368-D428-273B-979DF744A140}"/>
              </a:ext>
            </a:extLst>
          </p:cNvPr>
          <p:cNvSpPr>
            <a:spLocks noGrp="1"/>
          </p:cNvSpPr>
          <p:nvPr>
            <p:ph type="sldNum" sz="quarter" idx="12"/>
          </p:nvPr>
        </p:nvSpPr>
        <p:spPr/>
        <p:txBody>
          <a:bodyPr/>
          <a:lstStyle/>
          <a:p>
            <a:fld id="{E22A21EE-E470-455F-A79A-99BAC7D9B894}" type="slidenum">
              <a:rPr lang="sk-SK" noProof="0" smtClean="0"/>
              <a:pPr/>
              <a:t>10</a:t>
            </a:fld>
            <a:endParaRPr lang="sk-SK" noProof="0" dirty="0"/>
          </a:p>
        </p:txBody>
      </p:sp>
      <p:sp>
        <p:nvSpPr>
          <p:cNvPr id="5" name="TextBox 10240">
            <a:extLst>
              <a:ext uri="{FF2B5EF4-FFF2-40B4-BE49-F238E27FC236}">
                <a16:creationId xmlns:a16="http://schemas.microsoft.com/office/drawing/2014/main" id="{3510B612-207E-C63D-9AE8-301A150186D1}"/>
              </a:ext>
            </a:extLst>
          </p:cNvPr>
          <p:cNvSpPr txBox="1">
            <a:spLocks noChangeArrowheads="1"/>
          </p:cNvSpPr>
          <p:nvPr/>
        </p:nvSpPr>
        <p:spPr bwMode="auto">
          <a:xfrm>
            <a:off x="1220566" y="686001"/>
            <a:ext cx="9750868" cy="1138773"/>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800" dirty="0">
                <a:solidFill>
                  <a:srgbClr val="F6E0C0"/>
                </a:solidFill>
              </a:rPr>
              <a:t>Na Slovensku máme aktuálne dve spaľovne odpadov a väčšinu odpadu stále vyvážame na skládky. Odborníci sa zhodujú, že Slovensko bude v budúcnosti potrebovať minimálne tri až päť takýchto nových zariadení. Čo si o tom myslíte vy? Prečítam vám možnosti:</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9" name="TextBox 10240">
            <a:extLst>
              <a:ext uri="{FF2B5EF4-FFF2-40B4-BE49-F238E27FC236}">
                <a16:creationId xmlns:a16="http://schemas.microsoft.com/office/drawing/2014/main" id="{1125B786-1AD7-F827-FB69-500971B52BC2}"/>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5. SPAĽOVNE ODPADU NA SLOVENSKU</a:t>
            </a:r>
          </a:p>
        </p:txBody>
      </p:sp>
      <p:graphicFrame>
        <p:nvGraphicFramePr>
          <p:cNvPr id="7" name="Graf 6">
            <a:extLst>
              <a:ext uri="{FF2B5EF4-FFF2-40B4-BE49-F238E27FC236}">
                <a16:creationId xmlns:a16="http://schemas.microsoft.com/office/drawing/2014/main" id="{4B8B29F3-72EF-D958-004B-512863F8B518}"/>
              </a:ext>
            </a:extLst>
          </p:cNvPr>
          <p:cNvGraphicFramePr>
            <a:graphicFrameLocks/>
          </p:cNvGraphicFramePr>
          <p:nvPr>
            <p:extLst>
              <p:ext uri="{D42A27DB-BD31-4B8C-83A1-F6EECF244321}">
                <p14:modId xmlns:p14="http://schemas.microsoft.com/office/powerpoint/2010/main" val="3076266560"/>
              </p:ext>
            </p:extLst>
          </p:nvPr>
        </p:nvGraphicFramePr>
        <p:xfrm>
          <a:off x="1155247" y="1824775"/>
          <a:ext cx="9750867" cy="3895408"/>
        </p:xfrm>
        <a:graphic>
          <a:graphicData uri="http://schemas.openxmlformats.org/drawingml/2006/chart">
            <c:chart xmlns:c="http://schemas.openxmlformats.org/drawingml/2006/chart" xmlns:r="http://schemas.openxmlformats.org/officeDocument/2006/relationships" r:id="rId3"/>
          </a:graphicData>
        </a:graphic>
      </p:graphicFrame>
      <p:sp>
        <p:nvSpPr>
          <p:cNvPr id="11" name="BlokTextu 10">
            <a:extLst>
              <a:ext uri="{FF2B5EF4-FFF2-40B4-BE49-F238E27FC236}">
                <a16:creationId xmlns:a16="http://schemas.microsoft.com/office/drawing/2014/main" id="{676FEF07-FEA5-5CB9-DDCB-31F2079528B9}"/>
              </a:ext>
            </a:extLst>
          </p:cNvPr>
          <p:cNvSpPr txBox="1"/>
          <p:nvPr/>
        </p:nvSpPr>
        <p:spPr>
          <a:xfrm>
            <a:off x="213980" y="2412957"/>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A1C3B104-5919-1464-BD9F-8B3A568DFDBD}"/>
              </a:ext>
            </a:extLst>
          </p:cNvPr>
          <p:cNvGraphicFramePr>
            <a:graphicFrameLocks/>
          </p:cNvGraphicFramePr>
          <p:nvPr>
            <p:extLst>
              <p:ext uri="{D42A27DB-BD31-4B8C-83A1-F6EECF244321}">
                <p14:modId xmlns:p14="http://schemas.microsoft.com/office/powerpoint/2010/main" val="3688464921"/>
              </p:ext>
            </p:extLst>
          </p:nvPr>
        </p:nvGraphicFramePr>
        <p:xfrm>
          <a:off x="1240223" y="1824773"/>
          <a:ext cx="9750867" cy="4264741"/>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7EDA9395-D533-15A5-8767-AE28B3465E78}"/>
              </a:ext>
            </a:extLst>
          </p:cNvPr>
          <p:cNvSpPr txBox="1"/>
          <p:nvPr/>
        </p:nvSpPr>
        <p:spPr>
          <a:xfrm>
            <a:off x="8438872" y="4335188"/>
            <a:ext cx="2597876" cy="1754326"/>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200" b="1" i="1" noProof="0" dirty="0">
                <a:solidFill>
                  <a:srgbClr val="007C85"/>
                </a:solidFill>
              </a:rPr>
              <a:t>Respondent si mohol vybrať odpoveď z vopred preddefinovaného zoznamu variantov, alebo uviesť vlastnú odpoveď.</a:t>
            </a:r>
          </a:p>
          <a:p>
            <a:endParaRPr lang="sk-SK" sz="1200" b="1" i="1" noProof="0" dirty="0">
              <a:solidFill>
                <a:srgbClr val="007C85"/>
              </a:solidFill>
            </a:endParaRPr>
          </a:p>
          <a:p>
            <a:r>
              <a:rPr lang="sk-SK" sz="1200" b="1" i="1" noProof="0" dirty="0">
                <a:solidFill>
                  <a:srgbClr val="007C85"/>
                </a:solidFill>
              </a:rPr>
              <a:t>Varianty boli respondentom predkladané v rotovanom poradí. </a:t>
            </a:r>
          </a:p>
          <a:p>
            <a:endParaRPr lang="sk-SK" sz="1200" b="1" i="1" noProof="0" dirty="0">
              <a:solidFill>
                <a:srgbClr val="007C85"/>
              </a:solidFill>
            </a:endParaRPr>
          </a:p>
          <a:p>
            <a:r>
              <a:rPr lang="sk-SK" sz="1200" b="1" i="1" noProof="0" dirty="0">
                <a:solidFill>
                  <a:srgbClr val="007C85"/>
                </a:solidFill>
              </a:rPr>
              <a:t>Možnosť len jednej odpovede</a:t>
            </a:r>
            <a:r>
              <a:rPr lang="sk-SK" sz="1200" b="1" i="1" dirty="0">
                <a:solidFill>
                  <a:srgbClr val="007C85"/>
                </a:solidFill>
              </a:rPr>
              <a:t>.</a:t>
            </a:r>
            <a:endParaRPr lang="sk-SK" sz="1200" b="1" i="1" noProof="0" dirty="0">
              <a:solidFill>
                <a:srgbClr val="007C85"/>
              </a:solidFill>
            </a:endParaRPr>
          </a:p>
        </p:txBody>
      </p:sp>
    </p:spTree>
    <p:extLst>
      <p:ext uri="{BB962C8B-B14F-4D97-AF65-F5344CB8AC3E}">
        <p14:creationId xmlns:p14="http://schemas.microsoft.com/office/powerpoint/2010/main" val="4252934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1EA08-2321-BC2D-A3F0-967B45330187}"/>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EA95CBAD-638F-501D-F453-C4F42F12D2C4}"/>
              </a:ext>
            </a:extLst>
          </p:cNvPr>
          <p:cNvSpPr>
            <a:spLocks noGrp="1"/>
          </p:cNvSpPr>
          <p:nvPr>
            <p:ph type="sldNum" sz="quarter" idx="12"/>
          </p:nvPr>
        </p:nvSpPr>
        <p:spPr/>
        <p:txBody>
          <a:bodyPr/>
          <a:lstStyle/>
          <a:p>
            <a:fld id="{E22A21EE-E470-455F-A79A-99BAC7D9B894}" type="slidenum">
              <a:rPr lang="sk-SK" noProof="0" smtClean="0"/>
              <a:pPr/>
              <a:t>11</a:t>
            </a:fld>
            <a:endParaRPr lang="sk-SK" noProof="0" dirty="0"/>
          </a:p>
        </p:txBody>
      </p:sp>
      <p:sp>
        <p:nvSpPr>
          <p:cNvPr id="5" name="TextBox 10240">
            <a:extLst>
              <a:ext uri="{FF2B5EF4-FFF2-40B4-BE49-F238E27FC236}">
                <a16:creationId xmlns:a16="http://schemas.microsoft.com/office/drawing/2014/main" id="{FA18F585-A0BF-62BE-3166-3474AD958EBD}"/>
              </a:ext>
            </a:extLst>
          </p:cNvPr>
          <p:cNvSpPr txBox="1">
            <a:spLocks noChangeArrowheads="1"/>
          </p:cNvSpPr>
          <p:nvPr/>
        </p:nvSpPr>
        <p:spPr bwMode="auto">
          <a:xfrm>
            <a:off x="1047749" y="624741"/>
            <a:ext cx="10075775" cy="341601"/>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F83D582E-983D-119F-319F-524C86C422DF}"/>
              </a:ext>
            </a:extLst>
          </p:cNvPr>
          <p:cNvSpPr txBox="1">
            <a:spLocks noChangeArrowheads="1"/>
          </p:cNvSpPr>
          <p:nvPr/>
        </p:nvSpPr>
        <p:spPr bwMode="auto">
          <a:xfrm>
            <a:off x="1047749" y="115200"/>
            <a:ext cx="10075775"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5. SPAĽOVNE ODPADU NA SLOVENSKU</a:t>
            </a:r>
          </a:p>
        </p:txBody>
      </p:sp>
      <p:sp>
        <p:nvSpPr>
          <p:cNvPr id="4" name="Obdĺžnik 3">
            <a:extLst>
              <a:ext uri="{FF2B5EF4-FFF2-40B4-BE49-F238E27FC236}">
                <a16:creationId xmlns:a16="http://schemas.microsoft.com/office/drawing/2014/main" id="{E379C98F-58BD-2F5C-4B7A-1070CEABF9B6}"/>
              </a:ext>
            </a:extLst>
          </p:cNvPr>
          <p:cNvSpPr/>
          <p:nvPr/>
        </p:nvSpPr>
        <p:spPr>
          <a:xfrm>
            <a:off x="1005840" y="1101279"/>
            <a:ext cx="10117684"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3" name="BlokTextu 2">
            <a:extLst>
              <a:ext uri="{FF2B5EF4-FFF2-40B4-BE49-F238E27FC236}">
                <a16:creationId xmlns:a16="http://schemas.microsoft.com/office/drawing/2014/main" id="{5C4C7EA8-E09C-25C8-5C3C-389F255942C2}"/>
              </a:ext>
            </a:extLst>
          </p:cNvPr>
          <p:cNvSpPr txBox="1"/>
          <p:nvPr/>
        </p:nvSpPr>
        <p:spPr>
          <a:xfrm>
            <a:off x="1047749" y="1101279"/>
            <a:ext cx="10096501" cy="4939814"/>
          </a:xfrm>
          <a:prstGeom prst="rect">
            <a:avLst/>
          </a:prstGeom>
          <a:noFill/>
        </p:spPr>
        <p:txBody>
          <a:bodyPr wrap="square" rtlCol="0">
            <a:spAutoFit/>
          </a:bodyPr>
          <a:lstStyle/>
          <a:p>
            <a:pPr algn="just"/>
            <a:r>
              <a:rPr lang="sk-SK" dirty="0"/>
              <a:t>Respondenti mali odpovedať na otázku: „Na Slovensku máme aktuálne dve spaľovne odpadov a väčšinu odpadu stále vyvážame na skládky. Odborníci sa zhodujú, že Slovensko bude v budúcnosti potrebovať minimálne tri až päť takýchto nových zariadení – spaľovní odpadov. Čo si o tom myslíte vy?“</a:t>
            </a:r>
          </a:p>
          <a:p>
            <a:pPr marL="285750" indent="-285750" algn="just">
              <a:spcBef>
                <a:spcPts val="600"/>
              </a:spcBef>
              <a:buFont typeface="Arial" panose="020B0604020202020204" pitchFamily="34" charset="0"/>
              <a:buChar char="•"/>
            </a:pPr>
            <a:r>
              <a:rPr lang="sk-SK" b="1" dirty="0"/>
              <a:t>45,6% </a:t>
            </a:r>
            <a:r>
              <a:rPr lang="sk-SK" dirty="0"/>
              <a:t>respondentov uviedlo, že treba postaviť nové zariadenia v počte, ktorý zabezpečí, že všetok odpad, ktorý sa nedá recyklovať, sa na Slovensku bude </a:t>
            </a:r>
            <a:r>
              <a:rPr lang="sk-SK" b="1" dirty="0"/>
              <a:t>vedieť zhodnotiť.</a:t>
            </a:r>
          </a:p>
          <a:p>
            <a:pPr algn="just">
              <a:spcBef>
                <a:spcPts val="600"/>
              </a:spcBef>
            </a:pPr>
            <a:r>
              <a:rPr lang="sk-SK" dirty="0">
                <a:solidFill>
                  <a:srgbClr val="0070C0"/>
                </a:solidFill>
              </a:rPr>
              <a:t>	Túto odpoveď nadpriemerne uvádzali 34 – 49-roční; vzdelanejší; z BA a BB kraja.</a:t>
            </a:r>
          </a:p>
          <a:p>
            <a:pPr marL="285750" indent="-285750" algn="just">
              <a:spcBef>
                <a:spcPts val="600"/>
              </a:spcBef>
              <a:buFont typeface="Arial" panose="020B0604020202020204" pitchFamily="34" charset="0"/>
              <a:buChar char="•"/>
            </a:pPr>
            <a:r>
              <a:rPr lang="sk-SK" b="1" dirty="0"/>
              <a:t>22,2% </a:t>
            </a:r>
            <a:r>
              <a:rPr lang="sk-SK" dirty="0"/>
              <a:t>respondentov súhlasí s tým, že by sa malo postaviť toľko nových spaľovní, aby sa </a:t>
            </a:r>
            <a:r>
              <a:rPr lang="sk-SK" b="1" dirty="0"/>
              <a:t>znížila závislosť </a:t>
            </a:r>
            <a:r>
              <a:rPr lang="sk-SK" dirty="0"/>
              <a:t>od skládkovania.</a:t>
            </a:r>
          </a:p>
          <a:p>
            <a:pPr algn="just">
              <a:spcBef>
                <a:spcPts val="600"/>
              </a:spcBef>
            </a:pPr>
            <a:r>
              <a:rPr lang="sk-SK" dirty="0">
                <a:solidFill>
                  <a:srgbClr val="0070C0"/>
                </a:solidFill>
              </a:rPr>
              <a:t>	Nadpriemerne si to myslia muži; VŠ vzdelaní; z Trnavského a Košického kraja.</a:t>
            </a:r>
          </a:p>
          <a:p>
            <a:pPr marL="285750" indent="-285750" algn="just">
              <a:spcBef>
                <a:spcPts val="600"/>
              </a:spcBef>
              <a:buFont typeface="Arial" panose="020B0604020202020204" pitchFamily="34" charset="0"/>
              <a:buChar char="•"/>
            </a:pPr>
            <a:r>
              <a:rPr lang="sk-SK" b="1" dirty="0"/>
              <a:t>17,8% </a:t>
            </a:r>
            <a:r>
              <a:rPr lang="sk-SK" dirty="0"/>
              <a:t>respondentov s</a:t>
            </a:r>
            <a:r>
              <a:rPr lang="pt-BR" dirty="0"/>
              <a:t>úhlasí</a:t>
            </a:r>
            <a:r>
              <a:rPr lang="sk-SK" dirty="0"/>
              <a:t> s tým</a:t>
            </a:r>
            <a:r>
              <a:rPr lang="pt-BR" dirty="0"/>
              <a:t>, </a:t>
            </a:r>
            <a:r>
              <a:rPr lang="sk-SK" dirty="0"/>
              <a:t>že </a:t>
            </a:r>
            <a:r>
              <a:rPr lang="pt-BR" dirty="0"/>
              <a:t>treba postaviť ešte </a:t>
            </a:r>
            <a:r>
              <a:rPr lang="pt-BR" b="1" dirty="0"/>
              <a:t>minimálne dve nové</a:t>
            </a:r>
            <a:r>
              <a:rPr lang="pl-PL" b="1" dirty="0"/>
              <a:t>.</a:t>
            </a:r>
          </a:p>
          <a:p>
            <a:pPr algn="just">
              <a:spcBef>
                <a:spcPts val="600"/>
              </a:spcBef>
            </a:pPr>
            <a:r>
              <a:rPr lang="pl-PL" dirty="0">
                <a:solidFill>
                  <a:srgbClr val="0070C0"/>
                </a:solidFill>
              </a:rPr>
              <a:t>	Častejšie si to myslia najstarší (66 a viacroční); s najnižším dosiahnutým vzdelaním; z NR a TN kraja.</a:t>
            </a:r>
            <a:endParaRPr lang="sk-SK" dirty="0">
              <a:solidFill>
                <a:srgbClr val="0070C0"/>
              </a:solidFill>
            </a:endParaRPr>
          </a:p>
          <a:p>
            <a:pPr marL="285750" indent="-285750" algn="just">
              <a:spcBef>
                <a:spcPts val="600"/>
              </a:spcBef>
              <a:buFont typeface="Arial" panose="020B0604020202020204" pitchFamily="34" charset="0"/>
              <a:buChar char="•"/>
            </a:pPr>
            <a:r>
              <a:rPr lang="sk-SK" b="1" dirty="0"/>
              <a:t>8,1% </a:t>
            </a:r>
            <a:r>
              <a:rPr lang="sk-SK" dirty="0"/>
              <a:t>opýtaných uviedlo, že dve existujúce spaľovne odpadov stačia, </a:t>
            </a:r>
            <a:r>
              <a:rPr lang="sk-SK" b="1" dirty="0"/>
              <a:t>netreba stavať nové</a:t>
            </a:r>
            <a:r>
              <a:rPr lang="sk-SK" dirty="0"/>
              <a:t>.</a:t>
            </a:r>
          </a:p>
          <a:p>
            <a:pPr lvl="1" algn="just">
              <a:spcBef>
                <a:spcPts val="600"/>
              </a:spcBef>
            </a:pPr>
            <a:r>
              <a:rPr lang="sk-SK" dirty="0">
                <a:solidFill>
                  <a:srgbClr val="0070C0"/>
                </a:solidFill>
              </a:rPr>
              <a:t>Nadpriemerne to uvádzali ženy; 18 - 33-roční; s najnižším dosiahnutým vzdelaním; z Prešovského kraja.</a:t>
            </a:r>
          </a:p>
          <a:p>
            <a:pPr marL="285750" lvl="0" indent="-285750" algn="just">
              <a:spcBef>
                <a:spcPts val="600"/>
              </a:spcBef>
              <a:buFont typeface="Arial" panose="020B0604020202020204" pitchFamily="34" charset="0"/>
              <a:buChar char="•"/>
            </a:pPr>
            <a:r>
              <a:rPr lang="sk-SK" b="1" dirty="0"/>
              <a:t>6,3% </a:t>
            </a:r>
            <a:r>
              <a:rPr lang="sk-SK" dirty="0"/>
              <a:t>opýtaných nevedelo, resp. nechcelo odpovedať.</a:t>
            </a:r>
            <a:endParaRPr lang="en-GB" dirty="0">
              <a:highlight>
                <a:srgbClr val="FFFF00"/>
              </a:highlight>
            </a:endParaRPr>
          </a:p>
        </p:txBody>
      </p:sp>
    </p:spTree>
    <p:extLst>
      <p:ext uri="{BB962C8B-B14F-4D97-AF65-F5344CB8AC3E}">
        <p14:creationId xmlns:p14="http://schemas.microsoft.com/office/powerpoint/2010/main" val="2833629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F792C-FAEE-B9DE-8A77-042463A06F89}"/>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B9BD0508-7D87-C753-DBE1-4E0D6E2060A5}"/>
              </a:ext>
            </a:extLst>
          </p:cNvPr>
          <p:cNvSpPr/>
          <p:nvPr/>
        </p:nvSpPr>
        <p:spPr>
          <a:xfrm>
            <a:off x="1220564" y="1318357"/>
            <a:ext cx="9750867" cy="4771158"/>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sp>
        <p:nvSpPr>
          <p:cNvPr id="2" name="Zástupný objekt pre číslo snímky 1">
            <a:extLst>
              <a:ext uri="{FF2B5EF4-FFF2-40B4-BE49-F238E27FC236}">
                <a16:creationId xmlns:a16="http://schemas.microsoft.com/office/drawing/2014/main" id="{207627CA-FD1D-98F0-9DD6-13652058276D}"/>
              </a:ext>
            </a:extLst>
          </p:cNvPr>
          <p:cNvSpPr>
            <a:spLocks noGrp="1"/>
          </p:cNvSpPr>
          <p:nvPr>
            <p:ph type="sldNum" sz="quarter" idx="12"/>
          </p:nvPr>
        </p:nvSpPr>
        <p:spPr/>
        <p:txBody>
          <a:bodyPr/>
          <a:lstStyle/>
          <a:p>
            <a:fld id="{E22A21EE-E470-455F-A79A-99BAC7D9B894}" type="slidenum">
              <a:rPr lang="sk-SK" noProof="0" smtClean="0"/>
              <a:pPr/>
              <a:t>12</a:t>
            </a:fld>
            <a:endParaRPr lang="sk-SK" noProof="0" dirty="0"/>
          </a:p>
        </p:txBody>
      </p:sp>
      <p:sp>
        <p:nvSpPr>
          <p:cNvPr id="5" name="TextBox 10240">
            <a:extLst>
              <a:ext uri="{FF2B5EF4-FFF2-40B4-BE49-F238E27FC236}">
                <a16:creationId xmlns:a16="http://schemas.microsoft.com/office/drawing/2014/main" id="{F166DB2C-5801-31DB-5FD8-A1890189F4D9}"/>
              </a:ext>
            </a:extLst>
          </p:cNvPr>
          <p:cNvSpPr txBox="1">
            <a:spLocks noChangeArrowheads="1"/>
          </p:cNvSpPr>
          <p:nvPr/>
        </p:nvSpPr>
        <p:spPr bwMode="auto">
          <a:xfrm>
            <a:off x="1220566" y="686001"/>
            <a:ext cx="9750868" cy="1046440"/>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dirty="0">
                <a:solidFill>
                  <a:srgbClr val="F6E0C0"/>
                </a:solidFill>
              </a:rPr>
              <a:t>V okolitých krajinách existujú ekologické spaľovne odpadu – moderné zariadenia, ktoré okrem bezpečného zneškodňovania odpadu zároveň vyrábajú elektrickú energiu a teplo. Často sú umiestnené aj v centrách miest. Veríte či neveríte, že takéto zariadenia môžu byť skutočne neškodné pre obyvateľov v ich okolí? </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9" name="TextBox 10240">
            <a:extLst>
              <a:ext uri="{FF2B5EF4-FFF2-40B4-BE49-F238E27FC236}">
                <a16:creationId xmlns:a16="http://schemas.microsoft.com/office/drawing/2014/main" id="{2270986C-A83C-5EC3-D647-65CD8FF03DCF}"/>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6. DÔVERA V NEŠKODNOSŤ SPAĽOVNÍ ODPADU</a:t>
            </a:r>
          </a:p>
        </p:txBody>
      </p:sp>
      <p:graphicFrame>
        <p:nvGraphicFramePr>
          <p:cNvPr id="7" name="Graf 6">
            <a:extLst>
              <a:ext uri="{FF2B5EF4-FFF2-40B4-BE49-F238E27FC236}">
                <a16:creationId xmlns:a16="http://schemas.microsoft.com/office/drawing/2014/main" id="{6972F7E5-803A-CDA3-56FA-7632038A0507}"/>
              </a:ext>
            </a:extLst>
          </p:cNvPr>
          <p:cNvGraphicFramePr>
            <a:graphicFrameLocks/>
          </p:cNvGraphicFramePr>
          <p:nvPr/>
        </p:nvGraphicFramePr>
        <p:xfrm>
          <a:off x="1155247" y="1824775"/>
          <a:ext cx="9750867" cy="3895408"/>
        </p:xfrm>
        <a:graphic>
          <a:graphicData uri="http://schemas.openxmlformats.org/drawingml/2006/chart">
            <c:chart xmlns:c="http://schemas.openxmlformats.org/drawingml/2006/chart" xmlns:r="http://schemas.openxmlformats.org/officeDocument/2006/relationships" r:id="rId3"/>
          </a:graphicData>
        </a:graphic>
      </p:graphicFrame>
      <p:sp>
        <p:nvSpPr>
          <p:cNvPr id="11" name="BlokTextu 10">
            <a:extLst>
              <a:ext uri="{FF2B5EF4-FFF2-40B4-BE49-F238E27FC236}">
                <a16:creationId xmlns:a16="http://schemas.microsoft.com/office/drawing/2014/main" id="{24CB5405-1C4E-421B-0DD5-EF1011A1FA31}"/>
              </a:ext>
            </a:extLst>
          </p:cNvPr>
          <p:cNvSpPr txBox="1"/>
          <p:nvPr/>
        </p:nvSpPr>
        <p:spPr>
          <a:xfrm>
            <a:off x="213980" y="2412957"/>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AE02B77F-2843-5C2F-4797-BF19DC424EAB}"/>
              </a:ext>
            </a:extLst>
          </p:cNvPr>
          <p:cNvGraphicFramePr>
            <a:graphicFrameLocks/>
          </p:cNvGraphicFramePr>
          <p:nvPr>
            <p:extLst>
              <p:ext uri="{D42A27DB-BD31-4B8C-83A1-F6EECF244321}">
                <p14:modId xmlns:p14="http://schemas.microsoft.com/office/powerpoint/2010/main" val="140071682"/>
              </p:ext>
            </p:extLst>
          </p:nvPr>
        </p:nvGraphicFramePr>
        <p:xfrm>
          <a:off x="1240223" y="1732440"/>
          <a:ext cx="9750867" cy="4357075"/>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47E0FFF1-1244-5D94-3CCD-190E85C678C3}"/>
              </a:ext>
            </a:extLst>
          </p:cNvPr>
          <p:cNvSpPr txBox="1"/>
          <p:nvPr/>
        </p:nvSpPr>
        <p:spPr>
          <a:xfrm>
            <a:off x="9314822" y="1968760"/>
            <a:ext cx="2597876" cy="1754326"/>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200" b="1" i="1" noProof="0" dirty="0">
                <a:solidFill>
                  <a:srgbClr val="007C85"/>
                </a:solidFill>
              </a:rPr>
              <a:t>Respondent si mohol vybrať odpoveď z vopred preddefinovaného zoznamu variantov, alebo uviesť vlastnú odpoveď.</a:t>
            </a:r>
          </a:p>
          <a:p>
            <a:endParaRPr lang="sk-SK" sz="1200" b="1" i="1" noProof="0" dirty="0">
              <a:solidFill>
                <a:srgbClr val="007C85"/>
              </a:solidFill>
            </a:endParaRPr>
          </a:p>
          <a:p>
            <a:r>
              <a:rPr lang="sk-SK" sz="1200" b="1" i="1" noProof="0" dirty="0">
                <a:solidFill>
                  <a:srgbClr val="007C85"/>
                </a:solidFill>
              </a:rPr>
              <a:t>Varianty boli respondentom predkladané v rotovanom poradí. </a:t>
            </a:r>
          </a:p>
          <a:p>
            <a:endParaRPr lang="sk-SK" sz="1200" b="1" i="1" noProof="0" dirty="0">
              <a:solidFill>
                <a:srgbClr val="007C85"/>
              </a:solidFill>
            </a:endParaRPr>
          </a:p>
          <a:p>
            <a:r>
              <a:rPr lang="sk-SK" sz="1200" b="1" i="1" noProof="0" dirty="0">
                <a:solidFill>
                  <a:srgbClr val="007C85"/>
                </a:solidFill>
              </a:rPr>
              <a:t>Možnosť len jednej odpovede.</a:t>
            </a:r>
          </a:p>
        </p:txBody>
      </p:sp>
    </p:spTree>
    <p:extLst>
      <p:ext uri="{BB962C8B-B14F-4D97-AF65-F5344CB8AC3E}">
        <p14:creationId xmlns:p14="http://schemas.microsoft.com/office/powerpoint/2010/main" val="1936285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A4370-DDA4-6A1B-1D9C-95BC4E131442}"/>
            </a:ext>
          </a:extLst>
        </p:cNvPr>
        <p:cNvGrpSpPr/>
        <p:nvPr/>
      </p:nvGrpSpPr>
      <p:grpSpPr>
        <a:xfrm>
          <a:off x="0" y="0"/>
          <a:ext cx="0" cy="0"/>
          <a:chOff x="0" y="0"/>
          <a:chExt cx="0" cy="0"/>
        </a:xfrm>
      </p:grpSpPr>
      <p:sp>
        <p:nvSpPr>
          <p:cNvPr id="4" name="Obdĺžnik 3">
            <a:extLst>
              <a:ext uri="{FF2B5EF4-FFF2-40B4-BE49-F238E27FC236}">
                <a16:creationId xmlns:a16="http://schemas.microsoft.com/office/drawing/2014/main" id="{D94A693D-1077-C565-6EB4-E2AFE8D311E2}"/>
              </a:ext>
            </a:extLst>
          </p:cNvPr>
          <p:cNvSpPr/>
          <p:nvPr/>
        </p:nvSpPr>
        <p:spPr>
          <a:xfrm>
            <a:off x="1005840" y="1011173"/>
            <a:ext cx="10378942" cy="4971928"/>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7" name="BlokTextu 6">
            <a:extLst>
              <a:ext uri="{FF2B5EF4-FFF2-40B4-BE49-F238E27FC236}">
                <a16:creationId xmlns:a16="http://schemas.microsoft.com/office/drawing/2014/main" id="{C0BB1C9E-6A74-C1D6-9DB8-DA3528028786}"/>
              </a:ext>
            </a:extLst>
          </p:cNvPr>
          <p:cNvSpPr txBox="1"/>
          <p:nvPr/>
        </p:nvSpPr>
        <p:spPr>
          <a:xfrm>
            <a:off x="1047749" y="1011173"/>
            <a:ext cx="10337033" cy="4939814"/>
          </a:xfrm>
          <a:prstGeom prst="rect">
            <a:avLst/>
          </a:prstGeom>
          <a:noFill/>
        </p:spPr>
        <p:txBody>
          <a:bodyPr wrap="square" rtlCol="0">
            <a:spAutoFit/>
          </a:bodyPr>
          <a:lstStyle/>
          <a:p>
            <a:pPr algn="just"/>
            <a:r>
              <a:rPr lang="sk-SK" dirty="0"/>
              <a:t>Respondenti mali odpovedať na otázku: „V okolitých krajinách existujú ekologické spaľovne odpadu                  – moderné zariadenia, ktoré okrem bezpečného zneškodňovania odpadu zároveň vyrábajú elektrickú energiu a teplo. Často sú umiestnené aj v centrách miest. Veríte či neveríte, že takéto zariadenia môžu byť skutočne neškodné pre obyvateľov v ich okolí?“</a:t>
            </a:r>
          </a:p>
          <a:p>
            <a:pPr marL="285750" indent="-285750" algn="just">
              <a:spcBef>
                <a:spcPts val="600"/>
              </a:spcBef>
              <a:buFont typeface="Arial" panose="020B0604020202020204" pitchFamily="34" charset="0"/>
              <a:buChar char="•"/>
            </a:pPr>
            <a:r>
              <a:rPr lang="sk-SK" b="1" dirty="0"/>
              <a:t>16,6% </a:t>
            </a:r>
            <a:r>
              <a:rPr lang="sk-SK" dirty="0"/>
              <a:t>opýtaných </a:t>
            </a:r>
            <a:r>
              <a:rPr lang="sk-SK" b="1" dirty="0"/>
              <a:t>rozhodne</a:t>
            </a:r>
            <a:r>
              <a:rPr lang="sk-SK" dirty="0"/>
              <a:t> verí, že sú </a:t>
            </a:r>
            <a:r>
              <a:rPr lang="sk-SK" b="1" dirty="0"/>
              <a:t>neškodné</a:t>
            </a:r>
            <a:r>
              <a:rPr lang="sk-SK" dirty="0"/>
              <a:t>.</a:t>
            </a:r>
          </a:p>
          <a:p>
            <a:pPr marL="285750" indent="-285750" algn="just">
              <a:spcBef>
                <a:spcPts val="600"/>
              </a:spcBef>
              <a:buFont typeface="Arial" panose="020B0604020202020204" pitchFamily="34" charset="0"/>
              <a:buChar char="•"/>
            </a:pPr>
            <a:r>
              <a:rPr lang="sk-SK" b="1" dirty="0"/>
              <a:t>34,9% </a:t>
            </a:r>
            <a:r>
              <a:rPr lang="sk-SK" dirty="0"/>
              <a:t>opýtaných </a:t>
            </a:r>
            <a:r>
              <a:rPr lang="sk-SK" b="1" dirty="0"/>
              <a:t>skôr</a:t>
            </a:r>
            <a:r>
              <a:rPr lang="sk-SK" dirty="0"/>
              <a:t> verí, že sú </a:t>
            </a:r>
            <a:r>
              <a:rPr lang="sk-SK" b="1" dirty="0"/>
              <a:t>neškodné</a:t>
            </a:r>
            <a:r>
              <a:rPr lang="sk-SK" dirty="0"/>
              <a:t>.</a:t>
            </a:r>
          </a:p>
          <a:p>
            <a:pPr marL="285750" indent="-285750" algn="just">
              <a:spcBef>
                <a:spcPts val="600"/>
              </a:spcBef>
              <a:buFont typeface="Arial" panose="020B0604020202020204" pitchFamily="34" charset="0"/>
              <a:buChar char="•"/>
            </a:pPr>
            <a:r>
              <a:rPr lang="sk-SK" b="1" dirty="0"/>
              <a:t>28,2%</a:t>
            </a:r>
            <a:r>
              <a:rPr lang="sk-SK" dirty="0"/>
              <a:t> opýtaných </a:t>
            </a:r>
            <a:r>
              <a:rPr lang="sk-SK" b="1" dirty="0"/>
              <a:t>skôr</a:t>
            </a:r>
            <a:r>
              <a:rPr lang="sk-SK" dirty="0"/>
              <a:t> neverí, že sú </a:t>
            </a:r>
            <a:r>
              <a:rPr lang="sk-SK" b="1" dirty="0"/>
              <a:t>neškodné</a:t>
            </a:r>
            <a:r>
              <a:rPr lang="sk-SK" dirty="0"/>
              <a:t>.</a:t>
            </a:r>
          </a:p>
          <a:p>
            <a:pPr marL="285750" indent="-285750" algn="just">
              <a:spcBef>
                <a:spcPts val="600"/>
              </a:spcBef>
              <a:buFont typeface="Arial" panose="020B0604020202020204" pitchFamily="34" charset="0"/>
              <a:buChar char="•"/>
            </a:pPr>
            <a:r>
              <a:rPr lang="sk-SK" b="1" dirty="0"/>
              <a:t>14,3% </a:t>
            </a:r>
            <a:r>
              <a:rPr lang="sk-SK" dirty="0"/>
              <a:t>opýtaných </a:t>
            </a:r>
            <a:r>
              <a:rPr lang="sk-SK" b="1" dirty="0"/>
              <a:t>rozhodne</a:t>
            </a:r>
            <a:r>
              <a:rPr lang="sk-SK" dirty="0"/>
              <a:t> </a:t>
            </a:r>
            <a:r>
              <a:rPr lang="sk-SK" b="1" dirty="0"/>
              <a:t>neverí, že sú neškodné</a:t>
            </a:r>
            <a:r>
              <a:rPr lang="sk-SK" dirty="0"/>
              <a:t>.</a:t>
            </a:r>
          </a:p>
          <a:p>
            <a:pPr marL="285750" lvl="0" indent="-285750" algn="just">
              <a:spcBef>
                <a:spcPts val="600"/>
              </a:spcBef>
              <a:buFont typeface="Arial" panose="020B0604020202020204" pitchFamily="34" charset="0"/>
              <a:buChar char="•"/>
            </a:pPr>
            <a:r>
              <a:rPr lang="sk-SK" dirty="0"/>
              <a:t>6% opýtaných nevedelo, resp. nechcelo odpovedať. </a:t>
            </a:r>
          </a:p>
          <a:p>
            <a:pPr marL="285750" lvl="0" indent="-285750" algn="just">
              <a:spcBef>
                <a:spcPts val="600"/>
              </a:spcBef>
              <a:buFont typeface="Arial" panose="020B0604020202020204" pitchFamily="34" charset="0"/>
              <a:buChar char="•"/>
            </a:pPr>
            <a:endParaRPr lang="sk-SK" dirty="0"/>
          </a:p>
          <a:p>
            <a:pPr lvl="0" algn="just">
              <a:spcBef>
                <a:spcPts val="600"/>
              </a:spcBef>
            </a:pPr>
            <a:r>
              <a:rPr lang="sk-SK" dirty="0">
                <a:solidFill>
                  <a:srgbClr val="0070C0"/>
                </a:solidFill>
              </a:rPr>
              <a:t>Rozdiely z hľadiska sociodemografických kategórií:</a:t>
            </a:r>
          </a:p>
          <a:p>
            <a:pPr marL="285750" lvl="0" indent="-285750" algn="just">
              <a:spcBef>
                <a:spcPts val="600"/>
              </a:spcBef>
              <a:buFont typeface="Arial" panose="020B0604020202020204" pitchFamily="34" charset="0"/>
              <a:buChar char="•"/>
            </a:pPr>
            <a:r>
              <a:rPr lang="sk-SK" dirty="0">
                <a:solidFill>
                  <a:srgbClr val="0070C0"/>
                </a:solidFill>
              </a:rPr>
              <a:t>Tomu, že spaľovne odpadu môžu byť skutočne neškodné, častejšie </a:t>
            </a:r>
            <a:r>
              <a:rPr lang="sk-SK" u="sng" dirty="0">
                <a:solidFill>
                  <a:srgbClr val="0070C0"/>
                </a:solidFill>
              </a:rPr>
              <a:t>veria</a:t>
            </a:r>
            <a:r>
              <a:rPr lang="sk-SK" dirty="0">
                <a:solidFill>
                  <a:srgbClr val="0070C0"/>
                </a:solidFill>
              </a:rPr>
              <a:t> muži; starší; vzdelanejší; z krajov západného Slovenska (BA, TT, NR, TN); ľudia maďarskej národnosti.</a:t>
            </a:r>
          </a:p>
          <a:p>
            <a:pPr marL="285750" indent="-285750" algn="just">
              <a:spcBef>
                <a:spcPts val="600"/>
              </a:spcBef>
              <a:buFont typeface="Arial" panose="020B0604020202020204" pitchFamily="34" charset="0"/>
              <a:buChar char="•"/>
            </a:pPr>
            <a:r>
              <a:rPr lang="sk-SK" dirty="0">
                <a:solidFill>
                  <a:srgbClr val="0070C0"/>
                </a:solidFill>
              </a:rPr>
              <a:t>Naopak, tomu, že spaľovne odpadu môžu byť skutočne neškodné, častejšie </a:t>
            </a:r>
            <a:r>
              <a:rPr lang="sk-SK" u="sng" dirty="0">
                <a:solidFill>
                  <a:srgbClr val="0070C0"/>
                </a:solidFill>
              </a:rPr>
              <a:t>neveria</a:t>
            </a:r>
            <a:r>
              <a:rPr lang="sk-SK" dirty="0">
                <a:solidFill>
                  <a:srgbClr val="0070C0"/>
                </a:solidFill>
              </a:rPr>
              <a:t> ženy; 18 - 33-roční;        s najnižším dosiahnutým vzdelaním; zo Žilinského a Prešovského kraja.</a:t>
            </a:r>
            <a:endParaRPr lang="en-GB" u="sng" dirty="0"/>
          </a:p>
        </p:txBody>
      </p:sp>
      <p:sp>
        <p:nvSpPr>
          <p:cNvPr id="2" name="Zástupný objekt pre číslo snímky 1">
            <a:extLst>
              <a:ext uri="{FF2B5EF4-FFF2-40B4-BE49-F238E27FC236}">
                <a16:creationId xmlns:a16="http://schemas.microsoft.com/office/drawing/2014/main" id="{68E1E706-3546-33FD-D074-08FFB291E0A1}"/>
              </a:ext>
            </a:extLst>
          </p:cNvPr>
          <p:cNvSpPr>
            <a:spLocks noGrp="1"/>
          </p:cNvSpPr>
          <p:nvPr>
            <p:ph type="sldNum" sz="quarter" idx="12"/>
          </p:nvPr>
        </p:nvSpPr>
        <p:spPr/>
        <p:txBody>
          <a:bodyPr/>
          <a:lstStyle/>
          <a:p>
            <a:fld id="{E22A21EE-E470-455F-A79A-99BAC7D9B894}" type="slidenum">
              <a:rPr lang="sk-SK" noProof="0" smtClean="0"/>
              <a:pPr/>
              <a:t>13</a:t>
            </a:fld>
            <a:endParaRPr lang="sk-SK" noProof="0" dirty="0"/>
          </a:p>
        </p:txBody>
      </p:sp>
      <p:sp>
        <p:nvSpPr>
          <p:cNvPr id="5" name="TextBox 10240">
            <a:extLst>
              <a:ext uri="{FF2B5EF4-FFF2-40B4-BE49-F238E27FC236}">
                <a16:creationId xmlns:a16="http://schemas.microsoft.com/office/drawing/2014/main" id="{792C30FF-4216-5D75-DCC0-42964F4E625B}"/>
              </a:ext>
            </a:extLst>
          </p:cNvPr>
          <p:cNvSpPr txBox="1">
            <a:spLocks noChangeArrowheads="1"/>
          </p:cNvSpPr>
          <p:nvPr/>
        </p:nvSpPr>
        <p:spPr bwMode="auto">
          <a:xfrm>
            <a:off x="1220565" y="624742"/>
            <a:ext cx="9902959"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ADEEF3A1-C2D6-681D-D2F0-7BD6925F4A09}"/>
              </a:ext>
            </a:extLst>
          </p:cNvPr>
          <p:cNvSpPr txBox="1">
            <a:spLocks noChangeArrowheads="1"/>
          </p:cNvSpPr>
          <p:nvPr/>
        </p:nvSpPr>
        <p:spPr bwMode="auto">
          <a:xfrm>
            <a:off x="1220566" y="115200"/>
            <a:ext cx="990295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6. DÔVERA V NEŠKODNOSŤ SPAĽOVNÍ ODPADU</a:t>
            </a:r>
          </a:p>
        </p:txBody>
      </p:sp>
      <p:sp>
        <p:nvSpPr>
          <p:cNvPr id="3" name="Obdĺžnik: zahnutý roh 2">
            <a:extLst>
              <a:ext uri="{FF2B5EF4-FFF2-40B4-BE49-F238E27FC236}">
                <a16:creationId xmlns:a16="http://schemas.microsoft.com/office/drawing/2014/main" id="{802F8D03-4060-1F50-5066-9493468D93A3}"/>
              </a:ext>
            </a:extLst>
          </p:cNvPr>
          <p:cNvSpPr/>
          <p:nvPr/>
        </p:nvSpPr>
        <p:spPr>
          <a:xfrm>
            <a:off x="7692571" y="2148114"/>
            <a:ext cx="3692211" cy="2119086"/>
          </a:xfrm>
          <a:prstGeom prst="foldedCorner">
            <a:avLst/>
          </a:prstGeom>
          <a:solidFill>
            <a:srgbClr val="CCFF33"/>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r>
              <a:rPr lang="sk-SK" dirty="0">
                <a:solidFill>
                  <a:schemeClr val="tx1"/>
                </a:solidFill>
              </a:rPr>
              <a:t>Celkovo mierne prevláda názor, že moderné spaľovne odpadu môžu byť skutočne neškodné pre obyvateľov      v ich okolí.</a:t>
            </a:r>
          </a:p>
          <a:p>
            <a:pPr algn="just">
              <a:spcBef>
                <a:spcPts val="600"/>
              </a:spcBef>
            </a:pPr>
            <a:r>
              <a:rPr lang="sk-SK" dirty="0">
                <a:solidFill>
                  <a:schemeClr val="tx1"/>
                </a:solidFill>
              </a:rPr>
              <a:t>S týmto tvrdením súhlasí 52% opýtaných a 43% s ním nesúhlasí. </a:t>
            </a:r>
            <a:endParaRPr lang="en-GB" dirty="0">
              <a:solidFill>
                <a:schemeClr val="tx1"/>
              </a:solidFill>
            </a:endParaRPr>
          </a:p>
        </p:txBody>
      </p:sp>
    </p:spTree>
    <p:extLst>
      <p:ext uri="{BB962C8B-B14F-4D97-AF65-F5344CB8AC3E}">
        <p14:creationId xmlns:p14="http://schemas.microsoft.com/office/powerpoint/2010/main" val="2169516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8F07D-0AB5-1ADB-8150-DE5CEC4068D4}"/>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EEFCC22A-34D0-D844-7AAA-2446C9E6DC59}"/>
              </a:ext>
            </a:extLst>
          </p:cNvPr>
          <p:cNvSpPr/>
          <p:nvPr/>
        </p:nvSpPr>
        <p:spPr>
          <a:xfrm>
            <a:off x="1220564" y="1318357"/>
            <a:ext cx="9750867" cy="4771158"/>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sp>
        <p:nvSpPr>
          <p:cNvPr id="2" name="Zástupný objekt pre číslo snímky 1">
            <a:extLst>
              <a:ext uri="{FF2B5EF4-FFF2-40B4-BE49-F238E27FC236}">
                <a16:creationId xmlns:a16="http://schemas.microsoft.com/office/drawing/2014/main" id="{078472D8-BA06-21CB-725D-D077733EB315}"/>
              </a:ext>
            </a:extLst>
          </p:cNvPr>
          <p:cNvSpPr>
            <a:spLocks noGrp="1"/>
          </p:cNvSpPr>
          <p:nvPr>
            <p:ph type="sldNum" sz="quarter" idx="12"/>
          </p:nvPr>
        </p:nvSpPr>
        <p:spPr/>
        <p:txBody>
          <a:bodyPr/>
          <a:lstStyle/>
          <a:p>
            <a:fld id="{E22A21EE-E470-455F-A79A-99BAC7D9B894}" type="slidenum">
              <a:rPr lang="sk-SK" noProof="0" smtClean="0"/>
              <a:pPr/>
              <a:t>14</a:t>
            </a:fld>
            <a:endParaRPr lang="sk-SK" noProof="0" dirty="0"/>
          </a:p>
        </p:txBody>
      </p:sp>
      <p:sp>
        <p:nvSpPr>
          <p:cNvPr id="5" name="TextBox 10240">
            <a:extLst>
              <a:ext uri="{FF2B5EF4-FFF2-40B4-BE49-F238E27FC236}">
                <a16:creationId xmlns:a16="http://schemas.microsoft.com/office/drawing/2014/main" id="{1B8DA999-77E9-6A94-6AAA-0C39E8180FFF}"/>
              </a:ext>
            </a:extLst>
          </p:cNvPr>
          <p:cNvSpPr txBox="1">
            <a:spLocks noChangeArrowheads="1"/>
          </p:cNvSpPr>
          <p:nvPr/>
        </p:nvSpPr>
        <p:spPr bwMode="auto">
          <a:xfrm>
            <a:off x="1220566" y="686001"/>
            <a:ext cx="9750868" cy="800219"/>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dirty="0">
                <a:solidFill>
                  <a:srgbClr val="F6E0C0"/>
                </a:solidFill>
              </a:rPr>
              <a:t>Kde by sa podľa vás mali budovať centrá na energetické zhodnotenie odpadu, tzv. spaľovne? Prečítam vám možnosti:</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9" name="TextBox 10240">
            <a:extLst>
              <a:ext uri="{FF2B5EF4-FFF2-40B4-BE49-F238E27FC236}">
                <a16:creationId xmlns:a16="http://schemas.microsoft.com/office/drawing/2014/main" id="{6AD20DA2-097C-70E3-AA7F-FE9A4ABF9A86}"/>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7. VHODNÉ MIESTA NA BUDOVANIE SPAĽOVNÍ</a:t>
            </a:r>
          </a:p>
        </p:txBody>
      </p:sp>
      <p:graphicFrame>
        <p:nvGraphicFramePr>
          <p:cNvPr id="7" name="Graf 6">
            <a:extLst>
              <a:ext uri="{FF2B5EF4-FFF2-40B4-BE49-F238E27FC236}">
                <a16:creationId xmlns:a16="http://schemas.microsoft.com/office/drawing/2014/main" id="{DCD8652A-4507-CDC3-E24E-448C0E5A8EB7}"/>
              </a:ext>
            </a:extLst>
          </p:cNvPr>
          <p:cNvGraphicFramePr>
            <a:graphicFrameLocks/>
          </p:cNvGraphicFramePr>
          <p:nvPr/>
        </p:nvGraphicFramePr>
        <p:xfrm>
          <a:off x="1155247" y="1824775"/>
          <a:ext cx="9750867" cy="3895408"/>
        </p:xfrm>
        <a:graphic>
          <a:graphicData uri="http://schemas.openxmlformats.org/drawingml/2006/chart">
            <c:chart xmlns:c="http://schemas.openxmlformats.org/drawingml/2006/chart" xmlns:r="http://schemas.openxmlformats.org/officeDocument/2006/relationships" r:id="rId3"/>
          </a:graphicData>
        </a:graphic>
      </p:graphicFrame>
      <p:sp>
        <p:nvSpPr>
          <p:cNvPr id="11" name="BlokTextu 10">
            <a:extLst>
              <a:ext uri="{FF2B5EF4-FFF2-40B4-BE49-F238E27FC236}">
                <a16:creationId xmlns:a16="http://schemas.microsoft.com/office/drawing/2014/main" id="{7E32A67F-38F0-8777-7D84-3FA936753FC4}"/>
              </a:ext>
            </a:extLst>
          </p:cNvPr>
          <p:cNvSpPr txBox="1"/>
          <p:nvPr/>
        </p:nvSpPr>
        <p:spPr>
          <a:xfrm>
            <a:off x="161662" y="1595356"/>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F13B59BC-E9D7-430E-0FEE-41A39A051F03}"/>
              </a:ext>
            </a:extLst>
          </p:cNvPr>
          <p:cNvGraphicFramePr>
            <a:graphicFrameLocks/>
          </p:cNvGraphicFramePr>
          <p:nvPr>
            <p:extLst>
              <p:ext uri="{D42A27DB-BD31-4B8C-83A1-F6EECF244321}">
                <p14:modId xmlns:p14="http://schemas.microsoft.com/office/powerpoint/2010/main" val="3864478779"/>
              </p:ext>
            </p:extLst>
          </p:nvPr>
        </p:nvGraphicFramePr>
        <p:xfrm>
          <a:off x="1240223" y="1486219"/>
          <a:ext cx="9731208" cy="4603295"/>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C36488D1-0620-BFAF-37A4-92AB83DC040E}"/>
              </a:ext>
            </a:extLst>
          </p:cNvPr>
          <p:cNvSpPr txBox="1"/>
          <p:nvPr/>
        </p:nvSpPr>
        <p:spPr>
          <a:xfrm>
            <a:off x="8737600" y="4027413"/>
            <a:ext cx="2899327" cy="2031325"/>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odpoveď z vopred preddefinovaného zoznamu variantov, alebo uviesť vlastnú odpoveď.</a:t>
            </a:r>
          </a:p>
          <a:p>
            <a:endParaRPr lang="sk-SK" sz="1400" b="1" i="1" noProof="0" dirty="0">
              <a:solidFill>
                <a:srgbClr val="007C85"/>
              </a:solidFill>
            </a:endParaRPr>
          </a:p>
          <a:p>
            <a:r>
              <a:rPr lang="sk-SK" sz="1400" b="1" i="1" noProof="0" dirty="0">
                <a:solidFill>
                  <a:srgbClr val="007C85"/>
                </a:solidFill>
              </a:rPr>
              <a:t>Varianty boli respondentom predkladané v rotovanom poradí. </a:t>
            </a:r>
          </a:p>
          <a:p>
            <a:endParaRPr lang="sk-SK" sz="1400" b="1" i="1" noProof="0" dirty="0">
              <a:solidFill>
                <a:srgbClr val="007C85"/>
              </a:solidFill>
            </a:endParaRPr>
          </a:p>
          <a:p>
            <a:r>
              <a:rPr lang="sk-SK" sz="1400" b="1" i="1" noProof="0" dirty="0">
                <a:solidFill>
                  <a:srgbClr val="007C85"/>
                </a:solidFill>
              </a:rPr>
              <a:t>Možnosť len jednej odpovede.</a:t>
            </a:r>
          </a:p>
        </p:txBody>
      </p:sp>
    </p:spTree>
    <p:extLst>
      <p:ext uri="{BB962C8B-B14F-4D97-AF65-F5344CB8AC3E}">
        <p14:creationId xmlns:p14="http://schemas.microsoft.com/office/powerpoint/2010/main" val="1378560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33613-3950-D4A7-1838-60EFCF0D51EB}"/>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8E0D630B-282C-CD57-DE24-EC39EAA577A9}"/>
              </a:ext>
            </a:extLst>
          </p:cNvPr>
          <p:cNvSpPr>
            <a:spLocks noGrp="1"/>
          </p:cNvSpPr>
          <p:nvPr>
            <p:ph type="sldNum" sz="quarter" idx="12"/>
          </p:nvPr>
        </p:nvSpPr>
        <p:spPr/>
        <p:txBody>
          <a:bodyPr/>
          <a:lstStyle/>
          <a:p>
            <a:fld id="{E22A21EE-E470-455F-A79A-99BAC7D9B894}" type="slidenum">
              <a:rPr lang="sk-SK" noProof="0" smtClean="0"/>
              <a:pPr/>
              <a:t>15</a:t>
            </a:fld>
            <a:endParaRPr lang="sk-SK" noProof="0" dirty="0"/>
          </a:p>
        </p:txBody>
      </p:sp>
      <p:sp>
        <p:nvSpPr>
          <p:cNvPr id="5" name="TextBox 10240">
            <a:extLst>
              <a:ext uri="{FF2B5EF4-FFF2-40B4-BE49-F238E27FC236}">
                <a16:creationId xmlns:a16="http://schemas.microsoft.com/office/drawing/2014/main" id="{B724A814-18E4-C377-8537-5F52BE3B1BE1}"/>
              </a:ext>
            </a:extLst>
          </p:cNvPr>
          <p:cNvSpPr txBox="1">
            <a:spLocks noChangeArrowheads="1"/>
          </p:cNvSpPr>
          <p:nvPr/>
        </p:nvSpPr>
        <p:spPr bwMode="auto">
          <a:xfrm>
            <a:off x="1220565" y="624742"/>
            <a:ext cx="9902959"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540727E6-72A7-3648-C5DE-5E84C4377894}"/>
              </a:ext>
            </a:extLst>
          </p:cNvPr>
          <p:cNvSpPr txBox="1">
            <a:spLocks noChangeArrowheads="1"/>
          </p:cNvSpPr>
          <p:nvPr/>
        </p:nvSpPr>
        <p:spPr bwMode="auto">
          <a:xfrm>
            <a:off x="1220566" y="115200"/>
            <a:ext cx="990295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7. VHODNÉ MIESTA NA BUDOVANIE SPAĽOVNÍ</a:t>
            </a:r>
          </a:p>
        </p:txBody>
      </p:sp>
      <p:sp>
        <p:nvSpPr>
          <p:cNvPr id="4" name="Obdĺžnik 3">
            <a:extLst>
              <a:ext uri="{FF2B5EF4-FFF2-40B4-BE49-F238E27FC236}">
                <a16:creationId xmlns:a16="http://schemas.microsoft.com/office/drawing/2014/main" id="{81C7949A-6A60-3C0A-B223-97B83474AF98}"/>
              </a:ext>
            </a:extLst>
          </p:cNvPr>
          <p:cNvSpPr/>
          <p:nvPr/>
        </p:nvSpPr>
        <p:spPr>
          <a:xfrm>
            <a:off x="1005840" y="1101279"/>
            <a:ext cx="10378942"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3" name="BlokTextu 2">
            <a:extLst>
              <a:ext uri="{FF2B5EF4-FFF2-40B4-BE49-F238E27FC236}">
                <a16:creationId xmlns:a16="http://schemas.microsoft.com/office/drawing/2014/main" id="{FCFCE133-A133-32C3-DD21-E6F4ACCE7028}"/>
              </a:ext>
            </a:extLst>
          </p:cNvPr>
          <p:cNvSpPr txBox="1"/>
          <p:nvPr/>
        </p:nvSpPr>
        <p:spPr>
          <a:xfrm>
            <a:off x="1047749" y="1101279"/>
            <a:ext cx="10337033" cy="4662815"/>
          </a:xfrm>
          <a:prstGeom prst="rect">
            <a:avLst/>
          </a:prstGeom>
          <a:noFill/>
        </p:spPr>
        <p:txBody>
          <a:bodyPr wrap="square" rtlCol="0">
            <a:spAutoFit/>
          </a:bodyPr>
          <a:lstStyle/>
          <a:p>
            <a:pPr algn="just"/>
            <a:r>
              <a:rPr lang="sk-SK" dirty="0"/>
              <a:t>Respondenti mali odpovedať na otázku: „Kde by sa podľa vás mali budovať centrá na energetické zhodnotenie odpadu, tzv. spaľovne?“</a:t>
            </a:r>
          </a:p>
          <a:p>
            <a:pPr marL="285750" indent="-285750" algn="just">
              <a:spcBef>
                <a:spcPts val="600"/>
              </a:spcBef>
              <a:buFont typeface="Arial" panose="020B0604020202020204" pitchFamily="34" charset="0"/>
              <a:buChar char="•"/>
            </a:pPr>
            <a:r>
              <a:rPr lang="sk-SK" b="1" dirty="0"/>
              <a:t>4 z 10 </a:t>
            </a:r>
            <a:r>
              <a:rPr lang="sk-SK" dirty="0"/>
              <a:t>opýtaných uviedli, že centrá na energetické zhodnotenie odpadu by sa mali budovať                             v </a:t>
            </a:r>
            <a:r>
              <a:rPr lang="sk-SK" b="1" dirty="0"/>
              <a:t>priemyselných areáloch</a:t>
            </a:r>
            <a:r>
              <a:rPr lang="sk-SK" dirty="0"/>
              <a:t>, ktoré majú potrebnú infraštruktúru (39,5%).</a:t>
            </a:r>
          </a:p>
          <a:p>
            <a:pPr algn="just">
              <a:spcBef>
                <a:spcPts val="600"/>
              </a:spcBef>
            </a:pPr>
            <a:r>
              <a:rPr lang="sk-SK" dirty="0"/>
              <a:t>	</a:t>
            </a:r>
            <a:r>
              <a:rPr lang="sk-SK" dirty="0">
                <a:solidFill>
                  <a:srgbClr val="0070C0"/>
                </a:solidFill>
              </a:rPr>
              <a:t>Túto odpoveď častejšie uvádzali mladší (do 49 rokov); z Nitrianskeho a Trenčianskeho kraja.</a:t>
            </a:r>
          </a:p>
          <a:p>
            <a:pPr marL="285750" indent="-285750" algn="just">
              <a:spcBef>
                <a:spcPts val="600"/>
              </a:spcBef>
              <a:buFont typeface="Arial" panose="020B0604020202020204" pitchFamily="34" charset="0"/>
              <a:buChar char="•"/>
            </a:pPr>
            <a:r>
              <a:rPr lang="sk-SK" dirty="0"/>
              <a:t>Približne </a:t>
            </a:r>
            <a:r>
              <a:rPr lang="sk-SK" b="1" dirty="0"/>
              <a:t>štvrtina</a:t>
            </a:r>
            <a:r>
              <a:rPr lang="sk-SK" dirty="0"/>
              <a:t> opýtaných uviedlo, že by sa mali budovať najmä v oblastiach, kde je veľká produkcia odpadov (27,1%).</a:t>
            </a:r>
          </a:p>
          <a:p>
            <a:pPr algn="just">
              <a:spcBef>
                <a:spcPts val="600"/>
              </a:spcBef>
            </a:pPr>
            <a:r>
              <a:rPr lang="sk-SK" dirty="0">
                <a:solidFill>
                  <a:srgbClr val="0070C0"/>
                </a:solidFill>
              </a:rPr>
              <a:t>	Častejšie to uvádzali najstarší respondenti (66 a viacroční); VŠ vzdelaní; z NR, BB a PO kraja.</a:t>
            </a:r>
          </a:p>
          <a:p>
            <a:pPr marL="285750" lvl="0" indent="-285750" algn="just">
              <a:spcBef>
                <a:spcPts val="600"/>
              </a:spcBef>
              <a:buFont typeface="Arial" panose="020B0604020202020204" pitchFamily="34" charset="0"/>
              <a:buChar char="•"/>
            </a:pPr>
            <a:r>
              <a:rPr lang="sk-SK" b="1" dirty="0"/>
              <a:t>22,3% </a:t>
            </a:r>
            <a:r>
              <a:rPr lang="sk-SK" dirty="0"/>
              <a:t>respondentov si myslí, že </a:t>
            </a:r>
            <a:r>
              <a:rPr lang="pl-PL" dirty="0"/>
              <a:t>by mali byť geograficky </a:t>
            </a:r>
            <a:r>
              <a:rPr lang="pl-PL" b="1" dirty="0"/>
              <a:t>rozložené po celom Slovensku</a:t>
            </a:r>
            <a:r>
              <a:rPr lang="pl-PL" dirty="0"/>
              <a:t>.</a:t>
            </a:r>
          </a:p>
          <a:p>
            <a:pPr lvl="0" algn="just">
              <a:spcBef>
                <a:spcPts val="600"/>
              </a:spcBef>
            </a:pPr>
            <a:r>
              <a:rPr lang="pl-PL" dirty="0"/>
              <a:t>	</a:t>
            </a:r>
            <a:r>
              <a:rPr lang="pl-PL" dirty="0">
                <a:solidFill>
                  <a:srgbClr val="0070C0"/>
                </a:solidFill>
              </a:rPr>
              <a:t>Nadpriemerne si to myslia 50 – 65-roční; z Trnavského a Žilinského kraja.</a:t>
            </a:r>
            <a:endParaRPr lang="sk-SK" dirty="0">
              <a:solidFill>
                <a:srgbClr val="0070C0"/>
              </a:solidFill>
            </a:endParaRPr>
          </a:p>
          <a:p>
            <a:pPr marL="285750" lvl="0" indent="-285750" algn="just">
              <a:spcBef>
                <a:spcPts val="600"/>
              </a:spcBef>
              <a:buFont typeface="Arial" panose="020B0604020202020204" pitchFamily="34" charset="0"/>
              <a:buChar char="•"/>
            </a:pPr>
            <a:r>
              <a:rPr lang="sk-SK" b="1" dirty="0"/>
              <a:t>Iba 7% </a:t>
            </a:r>
            <a:r>
              <a:rPr lang="sk-SK" dirty="0"/>
              <a:t>respondentov si myslí, že pokiaľ príslušné úrady vydajú po dôkladnom preskúmaní povolenie, tak sa takéto zariadenia môžu budovať </a:t>
            </a:r>
            <a:r>
              <a:rPr lang="sk-SK" b="1" dirty="0"/>
              <a:t>kdekoľvek.</a:t>
            </a:r>
          </a:p>
          <a:p>
            <a:pPr lvl="0" algn="just">
              <a:spcBef>
                <a:spcPts val="600"/>
              </a:spcBef>
            </a:pPr>
            <a:r>
              <a:rPr lang="sk-SK" b="1" dirty="0"/>
              <a:t>	</a:t>
            </a:r>
            <a:r>
              <a:rPr lang="sk-SK" dirty="0">
                <a:solidFill>
                  <a:srgbClr val="0070C0"/>
                </a:solidFill>
              </a:rPr>
              <a:t>Častejšie túto odpoveď uvádzali respondenti z východného Slovenska (z Prešovského a Košického kraja).</a:t>
            </a:r>
          </a:p>
          <a:p>
            <a:pPr marL="285750" lvl="0" indent="-285750" algn="just">
              <a:spcBef>
                <a:spcPts val="600"/>
              </a:spcBef>
              <a:buFont typeface="Arial" panose="020B0604020202020204" pitchFamily="34" charset="0"/>
              <a:buChar char="•"/>
            </a:pPr>
            <a:r>
              <a:rPr lang="sk-SK" dirty="0"/>
              <a:t>4,1% opýtaných nevedelo, resp. nechcelo odpovedať. </a:t>
            </a:r>
          </a:p>
        </p:txBody>
      </p:sp>
    </p:spTree>
    <p:extLst>
      <p:ext uri="{BB962C8B-B14F-4D97-AF65-F5344CB8AC3E}">
        <p14:creationId xmlns:p14="http://schemas.microsoft.com/office/powerpoint/2010/main" val="2183734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51FE1-FD8A-383A-B003-C4DC7635783F}"/>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C28AB4F9-4C76-D388-C3CC-854EBE0A9631}"/>
              </a:ext>
            </a:extLst>
          </p:cNvPr>
          <p:cNvSpPr/>
          <p:nvPr/>
        </p:nvSpPr>
        <p:spPr>
          <a:xfrm>
            <a:off x="1220564" y="1486219"/>
            <a:ext cx="9750867" cy="4603296"/>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sp>
        <p:nvSpPr>
          <p:cNvPr id="2" name="Zástupný objekt pre číslo snímky 1">
            <a:extLst>
              <a:ext uri="{FF2B5EF4-FFF2-40B4-BE49-F238E27FC236}">
                <a16:creationId xmlns:a16="http://schemas.microsoft.com/office/drawing/2014/main" id="{E7870780-BAF6-8FED-E459-CF6C1850D662}"/>
              </a:ext>
            </a:extLst>
          </p:cNvPr>
          <p:cNvSpPr>
            <a:spLocks noGrp="1"/>
          </p:cNvSpPr>
          <p:nvPr>
            <p:ph type="sldNum" sz="quarter" idx="12"/>
          </p:nvPr>
        </p:nvSpPr>
        <p:spPr/>
        <p:txBody>
          <a:bodyPr/>
          <a:lstStyle/>
          <a:p>
            <a:fld id="{E22A21EE-E470-455F-A79A-99BAC7D9B894}" type="slidenum">
              <a:rPr lang="sk-SK" noProof="0" smtClean="0"/>
              <a:pPr/>
              <a:t>16</a:t>
            </a:fld>
            <a:endParaRPr lang="sk-SK" noProof="0" dirty="0"/>
          </a:p>
        </p:txBody>
      </p:sp>
      <p:sp>
        <p:nvSpPr>
          <p:cNvPr id="5" name="TextBox 10240">
            <a:extLst>
              <a:ext uri="{FF2B5EF4-FFF2-40B4-BE49-F238E27FC236}">
                <a16:creationId xmlns:a16="http://schemas.microsoft.com/office/drawing/2014/main" id="{35955EEC-BD32-7AF3-2195-D50024D093DA}"/>
              </a:ext>
            </a:extLst>
          </p:cNvPr>
          <p:cNvSpPr txBox="1">
            <a:spLocks noChangeArrowheads="1"/>
          </p:cNvSpPr>
          <p:nvPr/>
        </p:nvSpPr>
        <p:spPr bwMode="auto">
          <a:xfrm>
            <a:off x="1220566" y="686001"/>
            <a:ext cx="9750868" cy="800219"/>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dirty="0">
                <a:solidFill>
                  <a:srgbClr val="F6E0C0"/>
                </a:solidFill>
              </a:rPr>
              <a:t>Podľa záväzných európskych smerníc musia krajiny EÚ obmedziť do roku 2035 skládkovanie na max. 10%. Nie je už teda možné legálne postaviť žiadnu novú skládku odpadov. Počuli ste už o tom?</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9" name="TextBox 10240">
            <a:extLst>
              <a:ext uri="{FF2B5EF4-FFF2-40B4-BE49-F238E27FC236}">
                <a16:creationId xmlns:a16="http://schemas.microsoft.com/office/drawing/2014/main" id="{96C0E166-6FD3-1E32-D1AD-226956026EB4}"/>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8. EURÓPSKE SMERNICE PRE KRAJINY EÚ</a:t>
            </a:r>
          </a:p>
        </p:txBody>
      </p:sp>
      <p:graphicFrame>
        <p:nvGraphicFramePr>
          <p:cNvPr id="7" name="Graf 6">
            <a:extLst>
              <a:ext uri="{FF2B5EF4-FFF2-40B4-BE49-F238E27FC236}">
                <a16:creationId xmlns:a16="http://schemas.microsoft.com/office/drawing/2014/main" id="{AD99951F-04BA-125D-CCB9-ABC3A8897F21}"/>
              </a:ext>
            </a:extLst>
          </p:cNvPr>
          <p:cNvGraphicFramePr>
            <a:graphicFrameLocks/>
          </p:cNvGraphicFramePr>
          <p:nvPr/>
        </p:nvGraphicFramePr>
        <p:xfrm>
          <a:off x="1155247" y="1824775"/>
          <a:ext cx="9750867" cy="3895408"/>
        </p:xfrm>
        <a:graphic>
          <a:graphicData uri="http://schemas.openxmlformats.org/drawingml/2006/chart">
            <c:chart xmlns:c="http://schemas.openxmlformats.org/drawingml/2006/chart" xmlns:r="http://schemas.openxmlformats.org/officeDocument/2006/relationships" r:id="rId3"/>
          </a:graphicData>
        </a:graphic>
      </p:graphicFrame>
      <p:sp>
        <p:nvSpPr>
          <p:cNvPr id="11" name="BlokTextu 10">
            <a:extLst>
              <a:ext uri="{FF2B5EF4-FFF2-40B4-BE49-F238E27FC236}">
                <a16:creationId xmlns:a16="http://schemas.microsoft.com/office/drawing/2014/main" id="{3F556BC3-B49E-8D76-1BB3-86E7FE99300F}"/>
              </a:ext>
            </a:extLst>
          </p:cNvPr>
          <p:cNvSpPr txBox="1"/>
          <p:nvPr/>
        </p:nvSpPr>
        <p:spPr>
          <a:xfrm>
            <a:off x="213980" y="2412957"/>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C6B1341A-7090-8E2E-A3A4-E83DA599D2BE}"/>
              </a:ext>
            </a:extLst>
          </p:cNvPr>
          <p:cNvGraphicFramePr>
            <a:graphicFrameLocks/>
          </p:cNvGraphicFramePr>
          <p:nvPr>
            <p:extLst>
              <p:ext uri="{D42A27DB-BD31-4B8C-83A1-F6EECF244321}">
                <p14:modId xmlns:p14="http://schemas.microsoft.com/office/powerpoint/2010/main" val="349205830"/>
              </p:ext>
            </p:extLst>
          </p:nvPr>
        </p:nvGraphicFramePr>
        <p:xfrm>
          <a:off x="1240223" y="1486220"/>
          <a:ext cx="9731208" cy="4603295"/>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D931AB8B-F615-7000-8A9D-52DC059933C1}"/>
              </a:ext>
            </a:extLst>
          </p:cNvPr>
          <p:cNvSpPr txBox="1"/>
          <p:nvPr/>
        </p:nvSpPr>
        <p:spPr>
          <a:xfrm>
            <a:off x="7707084" y="4304412"/>
            <a:ext cx="3300630" cy="1815882"/>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odpoveď z vopred preddefinovaného zoznamu variantov, alebo uviesť vlastnú odpoveď.</a:t>
            </a:r>
          </a:p>
          <a:p>
            <a:endParaRPr lang="sk-SK" sz="1400" b="1" i="1" noProof="0" dirty="0">
              <a:solidFill>
                <a:srgbClr val="007C85"/>
              </a:solidFill>
            </a:endParaRPr>
          </a:p>
          <a:p>
            <a:r>
              <a:rPr lang="sk-SK" sz="1400" b="1" i="1" noProof="0" dirty="0">
                <a:solidFill>
                  <a:srgbClr val="007C85"/>
                </a:solidFill>
              </a:rPr>
              <a:t>Varianty boli respondentom predkladané v rotovanom poradí. </a:t>
            </a:r>
          </a:p>
          <a:p>
            <a:endParaRPr lang="sk-SK" sz="1400" b="1" i="1" noProof="0" dirty="0">
              <a:solidFill>
                <a:srgbClr val="007C85"/>
              </a:solidFill>
            </a:endParaRPr>
          </a:p>
          <a:p>
            <a:r>
              <a:rPr lang="sk-SK" sz="1400" b="1" i="1" noProof="0" dirty="0">
                <a:solidFill>
                  <a:srgbClr val="007C85"/>
                </a:solidFill>
              </a:rPr>
              <a:t>Možnosť len jednej odpovede.</a:t>
            </a:r>
          </a:p>
        </p:txBody>
      </p:sp>
    </p:spTree>
    <p:extLst>
      <p:ext uri="{BB962C8B-B14F-4D97-AF65-F5344CB8AC3E}">
        <p14:creationId xmlns:p14="http://schemas.microsoft.com/office/powerpoint/2010/main" val="1678331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DA16A-8126-27F9-2D4C-47E77657C08E}"/>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177F4BD1-9822-1AFF-06DD-B4B4AA575B62}"/>
              </a:ext>
            </a:extLst>
          </p:cNvPr>
          <p:cNvSpPr>
            <a:spLocks noGrp="1"/>
          </p:cNvSpPr>
          <p:nvPr>
            <p:ph type="sldNum" sz="quarter" idx="12"/>
          </p:nvPr>
        </p:nvSpPr>
        <p:spPr/>
        <p:txBody>
          <a:bodyPr/>
          <a:lstStyle/>
          <a:p>
            <a:fld id="{E22A21EE-E470-455F-A79A-99BAC7D9B894}" type="slidenum">
              <a:rPr lang="sk-SK" noProof="0" smtClean="0"/>
              <a:pPr/>
              <a:t>17</a:t>
            </a:fld>
            <a:endParaRPr lang="sk-SK" noProof="0" dirty="0"/>
          </a:p>
        </p:txBody>
      </p:sp>
      <p:sp>
        <p:nvSpPr>
          <p:cNvPr id="5" name="TextBox 10240">
            <a:extLst>
              <a:ext uri="{FF2B5EF4-FFF2-40B4-BE49-F238E27FC236}">
                <a16:creationId xmlns:a16="http://schemas.microsoft.com/office/drawing/2014/main" id="{BDC681A1-4554-E479-B8D7-AFC0B262E949}"/>
              </a:ext>
            </a:extLst>
          </p:cNvPr>
          <p:cNvSpPr txBox="1">
            <a:spLocks noChangeArrowheads="1"/>
          </p:cNvSpPr>
          <p:nvPr/>
        </p:nvSpPr>
        <p:spPr bwMode="auto">
          <a:xfrm>
            <a:off x="1220565" y="624742"/>
            <a:ext cx="9902959"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622DD5D6-658A-71C1-BF08-2A68EB689AFE}"/>
              </a:ext>
            </a:extLst>
          </p:cNvPr>
          <p:cNvSpPr txBox="1">
            <a:spLocks noChangeArrowheads="1"/>
          </p:cNvSpPr>
          <p:nvPr/>
        </p:nvSpPr>
        <p:spPr bwMode="auto">
          <a:xfrm>
            <a:off x="1220566" y="115200"/>
            <a:ext cx="990295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8. EURÓPSKE SMERNICE PRE KRAJINY EÚ</a:t>
            </a:r>
          </a:p>
        </p:txBody>
      </p:sp>
      <p:sp>
        <p:nvSpPr>
          <p:cNvPr id="4" name="Obdĺžnik 3">
            <a:extLst>
              <a:ext uri="{FF2B5EF4-FFF2-40B4-BE49-F238E27FC236}">
                <a16:creationId xmlns:a16="http://schemas.microsoft.com/office/drawing/2014/main" id="{FEB95B01-37F7-6E78-54D6-4BD9477A7F80}"/>
              </a:ext>
            </a:extLst>
          </p:cNvPr>
          <p:cNvSpPr/>
          <p:nvPr/>
        </p:nvSpPr>
        <p:spPr>
          <a:xfrm>
            <a:off x="1241290" y="1101279"/>
            <a:ext cx="9902960"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6" name="BlokTextu 5">
            <a:extLst>
              <a:ext uri="{FF2B5EF4-FFF2-40B4-BE49-F238E27FC236}">
                <a16:creationId xmlns:a16="http://schemas.microsoft.com/office/drawing/2014/main" id="{BC0EDAF0-8064-9A97-B920-28D707DAA550}"/>
              </a:ext>
            </a:extLst>
          </p:cNvPr>
          <p:cNvSpPr txBox="1"/>
          <p:nvPr/>
        </p:nvSpPr>
        <p:spPr>
          <a:xfrm>
            <a:off x="1241290" y="1101279"/>
            <a:ext cx="9902960" cy="4539704"/>
          </a:xfrm>
          <a:prstGeom prst="rect">
            <a:avLst/>
          </a:prstGeom>
          <a:noFill/>
        </p:spPr>
        <p:txBody>
          <a:bodyPr wrap="square" rtlCol="0">
            <a:spAutoFit/>
          </a:bodyPr>
          <a:lstStyle/>
          <a:p>
            <a:pPr algn="just"/>
            <a:r>
              <a:rPr lang="sk-SK" dirty="0"/>
              <a:t>Respondenti mali odpovedať na otázku: „Podľa záväzných európskych smerníc musia krajiny EÚ obmedziť do roku 2035 skládkovanie na max. 10%. Nie je už teda možné legálne postaviť žiadnu novú skládku odpadov. Počuli ste už o tom?“</a:t>
            </a:r>
          </a:p>
          <a:p>
            <a:pPr marL="285750" indent="-285750" algn="just">
              <a:spcBef>
                <a:spcPts val="1200"/>
              </a:spcBef>
              <a:buFont typeface="Arial" panose="020B0604020202020204" pitchFamily="34" charset="0"/>
              <a:buChar char="•"/>
            </a:pPr>
            <a:r>
              <a:rPr lang="sk-SK" b="1" dirty="0"/>
              <a:t>11,4% </a:t>
            </a:r>
            <a:r>
              <a:rPr lang="sk-SK" dirty="0"/>
              <a:t>opýtaných uviedlo, že o tejto smernici </a:t>
            </a:r>
            <a:r>
              <a:rPr lang="sk-SK" b="1" dirty="0"/>
              <a:t>už počuli</a:t>
            </a:r>
            <a:r>
              <a:rPr lang="sk-SK" dirty="0"/>
              <a:t>.</a:t>
            </a:r>
          </a:p>
          <a:p>
            <a:pPr marL="285750" lvl="0" indent="-285750" algn="just">
              <a:spcBef>
                <a:spcPts val="600"/>
              </a:spcBef>
              <a:buFont typeface="Arial" panose="020B0604020202020204" pitchFamily="34" charset="0"/>
              <a:buChar char="•"/>
            </a:pPr>
            <a:r>
              <a:rPr lang="sk-SK" b="1" dirty="0"/>
              <a:t>10,7% </a:t>
            </a:r>
            <a:r>
              <a:rPr lang="sk-SK" dirty="0"/>
              <a:t>respondentov </a:t>
            </a:r>
            <a:r>
              <a:rPr lang="pl-PL" dirty="0"/>
              <a:t>uviedlo, že o tom niečo počuli, ale </a:t>
            </a:r>
            <a:r>
              <a:rPr lang="pl-PL" b="1" dirty="0"/>
              <a:t>nie sú si istí</a:t>
            </a:r>
            <a:r>
              <a:rPr lang="pl-PL" dirty="0"/>
              <a:t>.</a:t>
            </a:r>
          </a:p>
          <a:p>
            <a:pPr marL="285750" lvl="0" indent="-285750" algn="just">
              <a:spcBef>
                <a:spcPts val="600"/>
              </a:spcBef>
              <a:buFont typeface="Arial" panose="020B0604020202020204" pitchFamily="34" charset="0"/>
              <a:buChar char="•"/>
            </a:pPr>
            <a:r>
              <a:rPr lang="sk-SK" b="1" dirty="0"/>
              <a:t>77,2% </a:t>
            </a:r>
            <a:r>
              <a:rPr lang="sk-SK" dirty="0"/>
              <a:t>respondentov </a:t>
            </a:r>
            <a:r>
              <a:rPr lang="it-IT" dirty="0"/>
              <a:t>uviedlo, že o tejto smernici </a:t>
            </a:r>
            <a:r>
              <a:rPr lang="sk-SK" dirty="0"/>
              <a:t>ešte </a:t>
            </a:r>
            <a:r>
              <a:rPr lang="sk-SK" b="1" dirty="0"/>
              <a:t>ne</a:t>
            </a:r>
            <a:r>
              <a:rPr lang="it-IT" b="1" dirty="0"/>
              <a:t>počul</a:t>
            </a:r>
            <a:r>
              <a:rPr lang="sk-SK" b="1" dirty="0"/>
              <a:t>i</a:t>
            </a:r>
            <a:r>
              <a:rPr lang="it-IT" b="1" dirty="0"/>
              <a:t>.</a:t>
            </a:r>
            <a:endParaRPr lang="sk-SK" b="1" dirty="0"/>
          </a:p>
          <a:p>
            <a:pPr marL="285750" lvl="0" indent="-285750" algn="just">
              <a:spcBef>
                <a:spcPts val="600"/>
              </a:spcBef>
              <a:buFont typeface="Arial" panose="020B0604020202020204" pitchFamily="34" charset="0"/>
              <a:buChar char="•"/>
            </a:pPr>
            <a:r>
              <a:rPr lang="sk-SK" dirty="0"/>
              <a:t>0,7% opýtaných nevedelo, resp. nechcelo odpovedať. </a:t>
            </a:r>
          </a:p>
          <a:p>
            <a:pPr marL="285750" lvl="0" indent="-285750" algn="just">
              <a:spcBef>
                <a:spcPts val="600"/>
              </a:spcBef>
              <a:buFont typeface="Arial" panose="020B0604020202020204" pitchFamily="34" charset="0"/>
              <a:buChar char="•"/>
            </a:pPr>
            <a:endParaRPr lang="sk-SK" dirty="0"/>
          </a:p>
          <a:p>
            <a:pPr lvl="0" algn="just">
              <a:spcBef>
                <a:spcPts val="600"/>
              </a:spcBef>
            </a:pPr>
            <a:r>
              <a:rPr lang="sk-SK" dirty="0">
                <a:solidFill>
                  <a:srgbClr val="0070C0"/>
                </a:solidFill>
              </a:rPr>
              <a:t>Rozdiely z hľadiska sociodemografických kategórií:</a:t>
            </a:r>
          </a:p>
          <a:p>
            <a:pPr marL="285750" lvl="0" indent="-285750" algn="just">
              <a:spcBef>
                <a:spcPts val="600"/>
              </a:spcBef>
              <a:buFont typeface="Arial" panose="020B0604020202020204" pitchFamily="34" charset="0"/>
              <a:buChar char="•"/>
            </a:pPr>
            <a:r>
              <a:rPr lang="sk-SK" dirty="0">
                <a:solidFill>
                  <a:srgbClr val="0070C0"/>
                </a:solidFill>
              </a:rPr>
              <a:t>O tejto smernici </a:t>
            </a:r>
            <a:r>
              <a:rPr lang="sk-SK" u="sng" dirty="0">
                <a:solidFill>
                  <a:srgbClr val="0070C0"/>
                </a:solidFill>
              </a:rPr>
              <a:t>počuli</a:t>
            </a:r>
            <a:r>
              <a:rPr lang="sk-SK" dirty="0">
                <a:solidFill>
                  <a:srgbClr val="0070C0"/>
                </a:solidFill>
              </a:rPr>
              <a:t> častejšie muži; 50 a viacroční; VŠ vzdelaní; z Nitrianskeho a Košického kraja.</a:t>
            </a:r>
          </a:p>
          <a:p>
            <a:pPr marL="285750" indent="-285750" algn="just">
              <a:spcBef>
                <a:spcPts val="600"/>
              </a:spcBef>
              <a:buFont typeface="Arial" panose="020B0604020202020204" pitchFamily="34" charset="0"/>
              <a:buChar char="•"/>
            </a:pPr>
            <a:r>
              <a:rPr lang="sk-SK" dirty="0">
                <a:solidFill>
                  <a:srgbClr val="0070C0"/>
                </a:solidFill>
              </a:rPr>
              <a:t>O tejto smernici </a:t>
            </a:r>
            <a:r>
              <a:rPr lang="sk-SK" u="sng" dirty="0">
                <a:solidFill>
                  <a:srgbClr val="0070C0"/>
                </a:solidFill>
              </a:rPr>
              <a:t>ešte nepočuli</a:t>
            </a:r>
            <a:r>
              <a:rPr lang="sk-SK" dirty="0">
                <a:solidFill>
                  <a:srgbClr val="0070C0"/>
                </a:solidFill>
              </a:rPr>
              <a:t> 18 – 33-roční; ZŠ a SŠ vzdelaní; zo Žilinského kraja.</a:t>
            </a:r>
          </a:p>
          <a:p>
            <a:pPr algn="just">
              <a:spcBef>
                <a:spcPts val="600"/>
              </a:spcBef>
            </a:pPr>
            <a:endParaRPr lang="sk-SK" dirty="0">
              <a:solidFill>
                <a:srgbClr val="0070C0"/>
              </a:solidFill>
            </a:endParaRPr>
          </a:p>
          <a:p>
            <a:pPr marL="285750" lvl="0" indent="-285750" algn="just">
              <a:spcBef>
                <a:spcPts val="600"/>
              </a:spcBef>
              <a:buFont typeface="Arial" panose="020B0604020202020204" pitchFamily="34" charset="0"/>
              <a:buChar char="•"/>
            </a:pPr>
            <a:endParaRPr lang="en-GB" dirty="0">
              <a:highlight>
                <a:srgbClr val="FFFF00"/>
              </a:highlight>
            </a:endParaRPr>
          </a:p>
        </p:txBody>
      </p:sp>
    </p:spTree>
    <p:extLst>
      <p:ext uri="{BB962C8B-B14F-4D97-AF65-F5344CB8AC3E}">
        <p14:creationId xmlns:p14="http://schemas.microsoft.com/office/powerpoint/2010/main" val="279583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F45B9-E050-90AF-17AC-607CF4E6CDA2}"/>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A09A3C9B-8640-CB6B-029F-8E4E813A8F2A}"/>
              </a:ext>
            </a:extLst>
          </p:cNvPr>
          <p:cNvSpPr/>
          <p:nvPr/>
        </p:nvSpPr>
        <p:spPr>
          <a:xfrm>
            <a:off x="1220564" y="1669143"/>
            <a:ext cx="10405379" cy="442037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sp>
        <p:nvSpPr>
          <p:cNvPr id="2" name="Zástupný objekt pre číslo snímky 1">
            <a:extLst>
              <a:ext uri="{FF2B5EF4-FFF2-40B4-BE49-F238E27FC236}">
                <a16:creationId xmlns:a16="http://schemas.microsoft.com/office/drawing/2014/main" id="{82D0979C-04CC-59AF-F395-33950FC41CB4}"/>
              </a:ext>
            </a:extLst>
          </p:cNvPr>
          <p:cNvSpPr>
            <a:spLocks noGrp="1"/>
          </p:cNvSpPr>
          <p:nvPr>
            <p:ph type="sldNum" sz="quarter" idx="12"/>
          </p:nvPr>
        </p:nvSpPr>
        <p:spPr/>
        <p:txBody>
          <a:bodyPr/>
          <a:lstStyle/>
          <a:p>
            <a:fld id="{E22A21EE-E470-455F-A79A-99BAC7D9B894}" type="slidenum">
              <a:rPr lang="sk-SK" noProof="0" smtClean="0"/>
              <a:pPr/>
              <a:t>18</a:t>
            </a:fld>
            <a:endParaRPr lang="sk-SK" noProof="0" dirty="0"/>
          </a:p>
        </p:txBody>
      </p:sp>
      <p:sp>
        <p:nvSpPr>
          <p:cNvPr id="5" name="TextBox 10240">
            <a:extLst>
              <a:ext uri="{FF2B5EF4-FFF2-40B4-BE49-F238E27FC236}">
                <a16:creationId xmlns:a16="http://schemas.microsoft.com/office/drawing/2014/main" id="{509B0B24-1A89-F58D-ACEB-BB147D4E6F21}"/>
              </a:ext>
            </a:extLst>
          </p:cNvPr>
          <p:cNvSpPr txBox="1">
            <a:spLocks noChangeArrowheads="1"/>
          </p:cNvSpPr>
          <p:nvPr/>
        </p:nvSpPr>
        <p:spPr bwMode="auto">
          <a:xfrm>
            <a:off x="1220563" y="515310"/>
            <a:ext cx="9750868" cy="1046440"/>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dirty="0">
                <a:solidFill>
                  <a:srgbClr val="F6E0C0"/>
                </a:solidFill>
              </a:rPr>
              <a:t>Slovensko momentálne nemá komplexné riešenie na spracovanie priemyselného odpadu, ktorý vzniká napríklad pri stavbe, rekonštrukcii domu alebo ho produkujú automobilky na Slovensku. Myslíte si, že by naša krajina mala prijať opatrenia na riešenie tohto problému alebo nie? Prečítam vám možnosti:</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9" name="TextBox 10240">
            <a:extLst>
              <a:ext uri="{FF2B5EF4-FFF2-40B4-BE49-F238E27FC236}">
                <a16:creationId xmlns:a16="http://schemas.microsoft.com/office/drawing/2014/main" id="{7D7238D8-3CB1-33C2-9CC8-D4BFE96DA8CA}"/>
              </a:ext>
            </a:extLst>
          </p:cNvPr>
          <p:cNvSpPr txBox="1">
            <a:spLocks noChangeArrowheads="1"/>
          </p:cNvSpPr>
          <p:nvPr/>
        </p:nvSpPr>
        <p:spPr bwMode="auto">
          <a:xfrm>
            <a:off x="1220566" y="115200"/>
            <a:ext cx="9750868" cy="400110"/>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2000" dirty="0">
                <a:solidFill>
                  <a:srgbClr val="007C85"/>
                </a:solidFill>
              </a:rPr>
              <a:t>9. OPATRENIA NA RIEŠENIE PROBLÉMU PRI SPRACOVANÍ PRIEMYSELNÉHO ODPADU</a:t>
            </a:r>
          </a:p>
        </p:txBody>
      </p:sp>
      <p:graphicFrame>
        <p:nvGraphicFramePr>
          <p:cNvPr id="7" name="Graf 6">
            <a:extLst>
              <a:ext uri="{FF2B5EF4-FFF2-40B4-BE49-F238E27FC236}">
                <a16:creationId xmlns:a16="http://schemas.microsoft.com/office/drawing/2014/main" id="{E577178F-D089-1328-2E49-E589196DCD82}"/>
              </a:ext>
            </a:extLst>
          </p:cNvPr>
          <p:cNvGraphicFramePr>
            <a:graphicFrameLocks/>
          </p:cNvGraphicFramePr>
          <p:nvPr/>
        </p:nvGraphicFramePr>
        <p:xfrm>
          <a:off x="1155247" y="1824775"/>
          <a:ext cx="9750867" cy="3895408"/>
        </p:xfrm>
        <a:graphic>
          <a:graphicData uri="http://schemas.openxmlformats.org/drawingml/2006/chart">
            <c:chart xmlns:c="http://schemas.openxmlformats.org/drawingml/2006/chart" xmlns:r="http://schemas.openxmlformats.org/officeDocument/2006/relationships" r:id="rId3"/>
          </a:graphicData>
        </a:graphic>
      </p:graphicFrame>
      <p:sp>
        <p:nvSpPr>
          <p:cNvPr id="11" name="BlokTextu 10">
            <a:extLst>
              <a:ext uri="{FF2B5EF4-FFF2-40B4-BE49-F238E27FC236}">
                <a16:creationId xmlns:a16="http://schemas.microsoft.com/office/drawing/2014/main" id="{9C8C8FE9-3338-0441-7C8E-93E70B6765FB}"/>
              </a:ext>
            </a:extLst>
          </p:cNvPr>
          <p:cNvSpPr txBox="1"/>
          <p:nvPr/>
        </p:nvSpPr>
        <p:spPr>
          <a:xfrm>
            <a:off x="213980" y="2412957"/>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EE0EF806-E415-607D-E02D-EF81C6E9BE95}"/>
              </a:ext>
            </a:extLst>
          </p:cNvPr>
          <p:cNvGraphicFramePr>
            <a:graphicFrameLocks/>
          </p:cNvGraphicFramePr>
          <p:nvPr>
            <p:extLst>
              <p:ext uri="{D42A27DB-BD31-4B8C-83A1-F6EECF244321}">
                <p14:modId xmlns:p14="http://schemas.microsoft.com/office/powerpoint/2010/main" val="451503095"/>
              </p:ext>
            </p:extLst>
          </p:nvPr>
        </p:nvGraphicFramePr>
        <p:xfrm>
          <a:off x="1240223" y="1561750"/>
          <a:ext cx="10385720" cy="4527765"/>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5A491E02-C5DD-7FE7-F10D-8B8AF3566CC9}"/>
              </a:ext>
            </a:extLst>
          </p:cNvPr>
          <p:cNvSpPr txBox="1"/>
          <p:nvPr/>
        </p:nvSpPr>
        <p:spPr>
          <a:xfrm>
            <a:off x="6450857" y="4704520"/>
            <a:ext cx="5194745" cy="1384995"/>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odpoveď z vopred preddefinovaného zoznamu variantov, alebo uviesť vlastnú odpoveď.</a:t>
            </a:r>
          </a:p>
          <a:p>
            <a:endParaRPr lang="sk-SK" sz="1400" b="1" i="1" noProof="0" dirty="0">
              <a:solidFill>
                <a:srgbClr val="007C85"/>
              </a:solidFill>
            </a:endParaRPr>
          </a:p>
          <a:p>
            <a:r>
              <a:rPr lang="sk-SK" sz="1400" b="1" i="1" noProof="0" dirty="0">
                <a:solidFill>
                  <a:srgbClr val="007C85"/>
                </a:solidFill>
              </a:rPr>
              <a:t>Varianty boli respondentom predkladané v rotovanom poradí. </a:t>
            </a:r>
          </a:p>
          <a:p>
            <a:endParaRPr lang="sk-SK" sz="1400" b="1" i="1" noProof="0" dirty="0">
              <a:solidFill>
                <a:srgbClr val="007C85"/>
              </a:solidFill>
            </a:endParaRPr>
          </a:p>
          <a:p>
            <a:r>
              <a:rPr lang="sk-SK" sz="1400" b="1" i="1" noProof="0" dirty="0">
                <a:solidFill>
                  <a:srgbClr val="007C85"/>
                </a:solidFill>
              </a:rPr>
              <a:t>Možnosť len jednej odpovede.</a:t>
            </a:r>
          </a:p>
        </p:txBody>
      </p:sp>
    </p:spTree>
    <p:extLst>
      <p:ext uri="{BB962C8B-B14F-4D97-AF65-F5344CB8AC3E}">
        <p14:creationId xmlns:p14="http://schemas.microsoft.com/office/powerpoint/2010/main" val="1210907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698A0-9D67-1E26-9756-B5064F889842}"/>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750EC904-2604-4C94-E648-B7012ADA71C0}"/>
              </a:ext>
            </a:extLst>
          </p:cNvPr>
          <p:cNvSpPr>
            <a:spLocks noGrp="1"/>
          </p:cNvSpPr>
          <p:nvPr>
            <p:ph type="sldNum" sz="quarter" idx="12"/>
          </p:nvPr>
        </p:nvSpPr>
        <p:spPr/>
        <p:txBody>
          <a:bodyPr/>
          <a:lstStyle/>
          <a:p>
            <a:fld id="{E22A21EE-E470-455F-A79A-99BAC7D9B894}" type="slidenum">
              <a:rPr lang="sk-SK" noProof="0" smtClean="0"/>
              <a:pPr/>
              <a:t>19</a:t>
            </a:fld>
            <a:endParaRPr lang="sk-SK" noProof="0" dirty="0"/>
          </a:p>
        </p:txBody>
      </p:sp>
      <p:sp>
        <p:nvSpPr>
          <p:cNvPr id="5" name="TextBox 10240">
            <a:extLst>
              <a:ext uri="{FF2B5EF4-FFF2-40B4-BE49-F238E27FC236}">
                <a16:creationId xmlns:a16="http://schemas.microsoft.com/office/drawing/2014/main" id="{1B1874D9-09C8-48DE-82E2-A94F9D8DF5AE}"/>
              </a:ext>
            </a:extLst>
          </p:cNvPr>
          <p:cNvSpPr txBox="1">
            <a:spLocks noChangeArrowheads="1"/>
          </p:cNvSpPr>
          <p:nvPr/>
        </p:nvSpPr>
        <p:spPr bwMode="auto">
          <a:xfrm>
            <a:off x="1220565" y="624742"/>
            <a:ext cx="9902959"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44E34C93-832C-7ED7-452E-9AC61434995D}"/>
              </a:ext>
            </a:extLst>
          </p:cNvPr>
          <p:cNvSpPr txBox="1">
            <a:spLocks noChangeArrowheads="1"/>
          </p:cNvSpPr>
          <p:nvPr/>
        </p:nvSpPr>
        <p:spPr bwMode="auto">
          <a:xfrm>
            <a:off x="1220566" y="115200"/>
            <a:ext cx="9902958" cy="400110"/>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2000" dirty="0">
                <a:solidFill>
                  <a:srgbClr val="007C85"/>
                </a:solidFill>
              </a:rPr>
              <a:t>9. OPATRENIA NA RIEŠENIE PROBLÉMU PRI SPRACOVANÍ PRIEMYSELNÉHO ODPADU</a:t>
            </a:r>
          </a:p>
        </p:txBody>
      </p:sp>
      <p:sp>
        <p:nvSpPr>
          <p:cNvPr id="4" name="Obdĺžnik 3">
            <a:extLst>
              <a:ext uri="{FF2B5EF4-FFF2-40B4-BE49-F238E27FC236}">
                <a16:creationId xmlns:a16="http://schemas.microsoft.com/office/drawing/2014/main" id="{6BC83C62-BF0A-136F-4860-C017849BACD8}"/>
              </a:ext>
            </a:extLst>
          </p:cNvPr>
          <p:cNvSpPr/>
          <p:nvPr/>
        </p:nvSpPr>
        <p:spPr>
          <a:xfrm>
            <a:off x="1005840" y="1101279"/>
            <a:ext cx="10378942"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7" name="BlokTextu 6">
            <a:extLst>
              <a:ext uri="{FF2B5EF4-FFF2-40B4-BE49-F238E27FC236}">
                <a16:creationId xmlns:a16="http://schemas.microsoft.com/office/drawing/2014/main" id="{6FE68296-B083-7A0F-DF83-F8FCE562297C}"/>
              </a:ext>
            </a:extLst>
          </p:cNvPr>
          <p:cNvSpPr txBox="1"/>
          <p:nvPr/>
        </p:nvSpPr>
        <p:spPr>
          <a:xfrm>
            <a:off x="1047749" y="1101279"/>
            <a:ext cx="10096501" cy="3247043"/>
          </a:xfrm>
          <a:prstGeom prst="rect">
            <a:avLst/>
          </a:prstGeom>
          <a:noFill/>
        </p:spPr>
        <p:txBody>
          <a:bodyPr wrap="square" rtlCol="0">
            <a:spAutoFit/>
          </a:bodyPr>
          <a:lstStyle/>
          <a:p>
            <a:pPr algn="just"/>
            <a:r>
              <a:rPr lang="sk-SK" dirty="0"/>
              <a:t>Respondenti mali odpovedať na otázku: „Slovensko momentálne nemá komplexné riešenie na spracovanie priemyselného odpadu, ktorý vzniká napríklad pri stavbe, rekonštrukcii domu alebo ho produkujú automobilky na Slovensku. Myslíte si, že by naša krajina mala prijať opatrenia na riešenie tohto problému alebo nie?“</a:t>
            </a:r>
          </a:p>
          <a:p>
            <a:pPr marL="285750" indent="-285750" algn="just">
              <a:spcBef>
                <a:spcPts val="600"/>
              </a:spcBef>
              <a:buFont typeface="Arial" panose="020B0604020202020204" pitchFamily="34" charset="0"/>
              <a:buChar char="•"/>
            </a:pPr>
            <a:r>
              <a:rPr lang="sk-SK" b="1" dirty="0"/>
              <a:t>37% </a:t>
            </a:r>
            <a:r>
              <a:rPr lang="sk-SK" dirty="0"/>
              <a:t>opýtaných uviedlo, že áno, je to </a:t>
            </a:r>
            <a:r>
              <a:rPr lang="sk-SK" b="1" dirty="0"/>
              <a:t>veľmi dôležité</a:t>
            </a:r>
            <a:r>
              <a:rPr lang="sk-SK" dirty="0"/>
              <a:t>.</a:t>
            </a:r>
          </a:p>
          <a:p>
            <a:pPr marL="285750" lvl="0" indent="-285750" algn="just">
              <a:spcBef>
                <a:spcPts val="600"/>
              </a:spcBef>
              <a:buFont typeface="Arial" panose="020B0604020202020204" pitchFamily="34" charset="0"/>
              <a:buChar char="•"/>
            </a:pPr>
            <a:r>
              <a:rPr lang="sk-SK" b="1" dirty="0"/>
              <a:t>42,1% </a:t>
            </a:r>
            <a:r>
              <a:rPr lang="sk-SK" dirty="0"/>
              <a:t>respondentov </a:t>
            </a:r>
            <a:r>
              <a:rPr lang="pl-PL" dirty="0"/>
              <a:t>uviedlo, že </a:t>
            </a:r>
            <a:r>
              <a:rPr lang="pl-PL" b="1" dirty="0"/>
              <a:t>áno</a:t>
            </a:r>
            <a:r>
              <a:rPr lang="pl-PL" dirty="0"/>
              <a:t>, pretože je </a:t>
            </a:r>
            <a:r>
              <a:rPr lang="pl-PL" b="1" dirty="0"/>
              <a:t>dôležité</a:t>
            </a:r>
            <a:r>
              <a:rPr lang="pl-PL" dirty="0"/>
              <a:t>, aby sme dobehli ostatné európske krajiny, ktoré na to riešenie už majú.</a:t>
            </a:r>
          </a:p>
          <a:p>
            <a:pPr marL="285750" lvl="0" indent="-285750" algn="just">
              <a:spcBef>
                <a:spcPts val="600"/>
              </a:spcBef>
              <a:buFont typeface="Arial" panose="020B0604020202020204" pitchFamily="34" charset="0"/>
              <a:buChar char="•"/>
            </a:pPr>
            <a:r>
              <a:rPr lang="sk-SK" dirty="0"/>
              <a:t>Len </a:t>
            </a:r>
            <a:r>
              <a:rPr lang="sk-SK" b="1" dirty="0"/>
              <a:t>1,6% </a:t>
            </a:r>
            <a:r>
              <a:rPr lang="sk-SK" dirty="0"/>
              <a:t>respondentov si myslí, že nie</a:t>
            </a:r>
            <a:r>
              <a:rPr lang="pl-PL" dirty="0"/>
              <a:t>, </a:t>
            </a:r>
            <a:r>
              <a:rPr lang="pl-PL" b="1" dirty="0"/>
              <a:t>nie je to </a:t>
            </a:r>
            <a:r>
              <a:rPr lang="pl-PL" dirty="0"/>
              <a:t>podľa nich </a:t>
            </a:r>
            <a:r>
              <a:rPr lang="pl-PL" b="1" dirty="0"/>
              <a:t>potrebné</a:t>
            </a:r>
            <a:r>
              <a:rPr lang="pl-PL" dirty="0"/>
              <a:t>.</a:t>
            </a:r>
          </a:p>
          <a:p>
            <a:pPr marL="285750" lvl="0" indent="-285750" algn="just">
              <a:spcBef>
                <a:spcPts val="600"/>
              </a:spcBef>
              <a:buFont typeface="Arial" panose="020B0604020202020204" pitchFamily="34" charset="0"/>
              <a:buChar char="•"/>
            </a:pPr>
            <a:r>
              <a:rPr lang="sk-SK" b="1" dirty="0"/>
              <a:t>18,3% </a:t>
            </a:r>
            <a:r>
              <a:rPr lang="sk-SK" dirty="0"/>
              <a:t>opýtaných na túto tému </a:t>
            </a:r>
            <a:r>
              <a:rPr lang="sk-SK" b="1" dirty="0"/>
              <a:t>nemá dostatok informácií</a:t>
            </a:r>
            <a:r>
              <a:rPr lang="sk-SK" dirty="0"/>
              <a:t>.</a:t>
            </a:r>
          </a:p>
          <a:p>
            <a:pPr marL="285750" lvl="0" indent="-285750" algn="just">
              <a:spcBef>
                <a:spcPts val="600"/>
              </a:spcBef>
              <a:buFont typeface="Arial" panose="020B0604020202020204" pitchFamily="34" charset="0"/>
              <a:buChar char="•"/>
            </a:pPr>
            <a:r>
              <a:rPr lang="sk-SK" dirty="0"/>
              <a:t>1% opýtaných nevedelo, resp. nechcelo odpovedať. </a:t>
            </a:r>
          </a:p>
        </p:txBody>
      </p:sp>
      <p:sp>
        <p:nvSpPr>
          <p:cNvPr id="3" name="Obdĺžnik: zahnutý roh 2">
            <a:extLst>
              <a:ext uri="{FF2B5EF4-FFF2-40B4-BE49-F238E27FC236}">
                <a16:creationId xmlns:a16="http://schemas.microsoft.com/office/drawing/2014/main" id="{3B7F8AE9-65F8-5A35-928D-C4C0BDCBEA39}"/>
              </a:ext>
            </a:extLst>
          </p:cNvPr>
          <p:cNvSpPr/>
          <p:nvPr/>
        </p:nvSpPr>
        <p:spPr>
          <a:xfrm>
            <a:off x="7590971" y="4316591"/>
            <a:ext cx="3532553" cy="1440130"/>
          </a:xfrm>
          <a:prstGeom prst="foldedCorner">
            <a:avLst/>
          </a:prstGeom>
          <a:solidFill>
            <a:srgbClr val="CCFF33"/>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sk-SK" sz="2000" b="1" dirty="0">
                <a:solidFill>
                  <a:schemeClr val="tx1"/>
                </a:solidFill>
              </a:rPr>
              <a:t>Celkom 8 z 10 opýtaných považuje komplexné riešenie na spracovanie priemyselného odpadu za dôležité (79,1%).</a:t>
            </a:r>
            <a:endParaRPr lang="en-GB" sz="2000" b="1" dirty="0">
              <a:solidFill>
                <a:schemeClr val="tx1"/>
              </a:solidFill>
            </a:endParaRPr>
          </a:p>
        </p:txBody>
      </p:sp>
      <p:sp>
        <p:nvSpPr>
          <p:cNvPr id="6" name="BlokTextu 5">
            <a:extLst>
              <a:ext uri="{FF2B5EF4-FFF2-40B4-BE49-F238E27FC236}">
                <a16:creationId xmlns:a16="http://schemas.microsoft.com/office/drawing/2014/main" id="{FF772531-1C80-E915-0F8A-1A5BD7D12D0D}"/>
              </a:ext>
            </a:extLst>
          </p:cNvPr>
          <p:cNvSpPr txBox="1"/>
          <p:nvPr/>
        </p:nvSpPr>
        <p:spPr>
          <a:xfrm>
            <a:off x="1047749" y="4348322"/>
            <a:ext cx="6323873" cy="2031325"/>
          </a:xfrm>
          <a:prstGeom prst="rect">
            <a:avLst/>
          </a:prstGeom>
          <a:noFill/>
        </p:spPr>
        <p:txBody>
          <a:bodyPr wrap="square" rtlCol="0">
            <a:spAutoFit/>
          </a:bodyPr>
          <a:lstStyle/>
          <a:p>
            <a:r>
              <a:rPr lang="sk-SK" dirty="0">
                <a:solidFill>
                  <a:srgbClr val="0070C0"/>
                </a:solidFill>
              </a:rPr>
              <a:t>Komplexné riešenie na spracovanie priemyselného odpadu považujú za dôležité nadpriemerne: </a:t>
            </a:r>
          </a:p>
          <a:p>
            <a:pPr marL="285750" indent="-285750">
              <a:buFont typeface="Arial" panose="020B0604020202020204" pitchFamily="34" charset="0"/>
              <a:buChar char="•"/>
            </a:pPr>
            <a:r>
              <a:rPr lang="sk-SK" dirty="0">
                <a:solidFill>
                  <a:srgbClr val="0070C0"/>
                </a:solidFill>
              </a:rPr>
              <a:t>muži;</a:t>
            </a:r>
          </a:p>
          <a:p>
            <a:pPr marL="285750" indent="-285750">
              <a:buFont typeface="Arial" panose="020B0604020202020204" pitchFamily="34" charset="0"/>
              <a:buChar char="•"/>
            </a:pPr>
            <a:r>
              <a:rPr lang="sk-SK" dirty="0">
                <a:solidFill>
                  <a:srgbClr val="0070C0"/>
                </a:solidFill>
              </a:rPr>
              <a:t>starší ako 50-roční;</a:t>
            </a:r>
          </a:p>
          <a:p>
            <a:pPr marL="285750" indent="-285750">
              <a:buFont typeface="Arial" panose="020B0604020202020204" pitchFamily="34" charset="0"/>
              <a:buChar char="•"/>
            </a:pPr>
            <a:r>
              <a:rPr lang="sk-SK" dirty="0">
                <a:solidFill>
                  <a:srgbClr val="0070C0"/>
                </a:solidFill>
              </a:rPr>
              <a:t>VŠ vzdelaní;</a:t>
            </a:r>
          </a:p>
          <a:p>
            <a:pPr marL="285750" indent="-285750">
              <a:buFont typeface="Arial" panose="020B0604020202020204" pitchFamily="34" charset="0"/>
              <a:buChar char="•"/>
            </a:pPr>
            <a:r>
              <a:rPr lang="sk-SK" dirty="0">
                <a:solidFill>
                  <a:srgbClr val="0070C0"/>
                </a:solidFill>
              </a:rPr>
              <a:t>z Bratislavského, Trnavského a Košického kraja.</a:t>
            </a:r>
            <a:endParaRPr lang="en-GB" dirty="0">
              <a:solidFill>
                <a:srgbClr val="0070C0"/>
              </a:solidFill>
            </a:endParaRPr>
          </a:p>
          <a:p>
            <a:pPr marL="285750" indent="-285750">
              <a:buFont typeface="Arial" panose="020B0604020202020204" pitchFamily="34" charset="0"/>
              <a:buChar char="•"/>
            </a:pPr>
            <a:endParaRPr lang="en-GB" dirty="0">
              <a:solidFill>
                <a:srgbClr val="0070C0"/>
              </a:solidFill>
            </a:endParaRPr>
          </a:p>
        </p:txBody>
      </p:sp>
    </p:spTree>
    <p:extLst>
      <p:ext uri="{BB962C8B-B14F-4D97-AF65-F5344CB8AC3E}">
        <p14:creationId xmlns:p14="http://schemas.microsoft.com/office/powerpoint/2010/main" val="3168137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ĺžnik 2">
            <a:extLst>
              <a:ext uri="{FF2B5EF4-FFF2-40B4-BE49-F238E27FC236}">
                <a16:creationId xmlns:a16="http://schemas.microsoft.com/office/drawing/2014/main" id="{0DC5E013-FC9C-454B-A002-6EB0F92B50A5}"/>
              </a:ext>
            </a:extLst>
          </p:cNvPr>
          <p:cNvSpPr/>
          <p:nvPr/>
        </p:nvSpPr>
        <p:spPr>
          <a:xfrm>
            <a:off x="1220566" y="1464993"/>
            <a:ext cx="9750868" cy="4551344"/>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noProof="0" dirty="0"/>
          </a:p>
        </p:txBody>
      </p:sp>
      <p:sp>
        <p:nvSpPr>
          <p:cNvPr id="2" name="Zástupný objekt pre číslo snímky 1">
            <a:extLst>
              <a:ext uri="{FF2B5EF4-FFF2-40B4-BE49-F238E27FC236}">
                <a16:creationId xmlns:a16="http://schemas.microsoft.com/office/drawing/2014/main" id="{C64E00F0-959F-4171-B106-8495F848E0A5}"/>
              </a:ext>
            </a:extLst>
          </p:cNvPr>
          <p:cNvSpPr>
            <a:spLocks noGrp="1"/>
          </p:cNvSpPr>
          <p:nvPr>
            <p:ph type="sldNum" sz="quarter" idx="12"/>
          </p:nvPr>
        </p:nvSpPr>
        <p:spPr/>
        <p:txBody>
          <a:bodyPr/>
          <a:lstStyle/>
          <a:p>
            <a:fld id="{E22A21EE-E470-455F-A79A-99BAC7D9B894}" type="slidenum">
              <a:rPr lang="sk-SK" noProof="0" smtClean="0"/>
              <a:pPr/>
              <a:t>2</a:t>
            </a:fld>
            <a:endParaRPr lang="sk-SK" noProof="0" dirty="0"/>
          </a:p>
        </p:txBody>
      </p:sp>
      <p:sp>
        <p:nvSpPr>
          <p:cNvPr id="4" name="TextBox 10240">
            <a:extLst>
              <a:ext uri="{FF2B5EF4-FFF2-40B4-BE49-F238E27FC236}">
                <a16:creationId xmlns:a16="http://schemas.microsoft.com/office/drawing/2014/main" id="{F6159BA6-26A4-4F9D-B4D1-8FE40D343927}"/>
              </a:ext>
            </a:extLst>
          </p:cNvPr>
          <p:cNvSpPr txBox="1">
            <a:spLocks noChangeArrowheads="1"/>
          </p:cNvSpPr>
          <p:nvPr/>
        </p:nvSpPr>
        <p:spPr bwMode="auto">
          <a:xfrm>
            <a:off x="1220565" y="658682"/>
            <a:ext cx="9720000" cy="73866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400" dirty="0">
                <a:solidFill>
                  <a:srgbClr val="F6E0C0"/>
                </a:solidFill>
              </a:rPr>
              <a:t>Podľa aktuálnych údajov až 1 milión ton odpadu z domácností skončí na Slovensku každý rok na skládkach. Je to podľa vás správne? Prečítam vám možnosti:</a:t>
            </a:r>
          </a:p>
          <a:p>
            <a:r>
              <a:rPr lang="sk-SK" sz="1400" dirty="0">
                <a:solidFill>
                  <a:srgbClr val="CCFF33"/>
                </a:solidFill>
                <a:ea typeface="Calibri" panose="020F0502020204030204" pitchFamily="34" charset="0"/>
              </a:rPr>
              <a:t>Odpovede všetkých respondentov</a:t>
            </a:r>
            <a:endParaRPr lang="sk-SK" sz="1100" dirty="0">
              <a:solidFill>
                <a:srgbClr val="CCFF33"/>
              </a:solidFill>
            </a:endParaRPr>
          </a:p>
        </p:txBody>
      </p:sp>
      <p:sp>
        <p:nvSpPr>
          <p:cNvPr id="6" name="TextBox 10240">
            <a:extLst>
              <a:ext uri="{FF2B5EF4-FFF2-40B4-BE49-F238E27FC236}">
                <a16:creationId xmlns:a16="http://schemas.microsoft.com/office/drawing/2014/main" id="{D9F806CF-ACCA-3384-12A8-E2D8625A9475}"/>
              </a:ext>
            </a:extLst>
          </p:cNvPr>
          <p:cNvSpPr txBox="1">
            <a:spLocks noChangeArrowheads="1"/>
          </p:cNvSpPr>
          <p:nvPr/>
        </p:nvSpPr>
        <p:spPr bwMode="auto">
          <a:xfrm>
            <a:off x="1220565" y="129370"/>
            <a:ext cx="9720000" cy="461665"/>
          </a:xfrm>
          <a:prstGeom prst="rect">
            <a:avLst/>
          </a:prstGeom>
          <a:solidFill>
            <a:srgbClr val="F6E0C0"/>
          </a:solidFill>
          <a:ln>
            <a:noFill/>
          </a:ln>
          <a:effectLst>
            <a:outerShdw blurRad="50800" dist="38100" dir="2700000" algn="tl" rotWithShape="0">
              <a:prstClr val="black">
                <a:alpha val="40000"/>
              </a:prstClr>
            </a:outerShdw>
          </a:effectLst>
        </p:spPr>
        <p:txBody>
          <a:bodyPr>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1. ODPAD Z DOMÁCNOSTÍ NA SKLÁDKACH</a:t>
            </a:r>
          </a:p>
        </p:txBody>
      </p:sp>
      <p:sp>
        <p:nvSpPr>
          <p:cNvPr id="5" name="BlokTextu 7">
            <a:extLst>
              <a:ext uri="{FF2B5EF4-FFF2-40B4-BE49-F238E27FC236}">
                <a16:creationId xmlns:a16="http://schemas.microsoft.com/office/drawing/2014/main" id="{FBA75AC8-7001-C0FE-C727-3B0F41A48F8A}"/>
              </a:ext>
            </a:extLst>
          </p:cNvPr>
          <p:cNvSpPr txBox="1"/>
          <p:nvPr/>
        </p:nvSpPr>
        <p:spPr>
          <a:xfrm>
            <a:off x="9618785" y="1687255"/>
            <a:ext cx="2414211" cy="2246769"/>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jednu odpoveď z vopred preddefinovaného zoznamu variantov.</a:t>
            </a:r>
          </a:p>
          <a:p>
            <a:endParaRPr lang="sk-SK" sz="1400" b="1" i="1" noProof="0" dirty="0">
              <a:solidFill>
                <a:srgbClr val="007C85"/>
              </a:solidFill>
            </a:endParaRPr>
          </a:p>
          <a:p>
            <a:r>
              <a:rPr lang="sk-SK" sz="1400" b="1" i="1" noProof="0" dirty="0">
                <a:solidFill>
                  <a:srgbClr val="007C85"/>
                </a:solidFill>
              </a:rPr>
              <a:t>Varianty boli respondentom predkladané v rotovanom poradí. </a:t>
            </a:r>
          </a:p>
          <a:p>
            <a:endParaRPr lang="sk-SK" sz="1400" b="1" i="1" noProof="0" dirty="0">
              <a:solidFill>
                <a:srgbClr val="007C85"/>
              </a:solidFill>
            </a:endParaRPr>
          </a:p>
          <a:p>
            <a:r>
              <a:rPr lang="sk-SK" sz="1400" b="1" i="1" noProof="0" dirty="0">
                <a:solidFill>
                  <a:srgbClr val="007C85"/>
                </a:solidFill>
              </a:rPr>
              <a:t>Možnosť len jednej odpovede. </a:t>
            </a:r>
          </a:p>
        </p:txBody>
      </p:sp>
      <p:sp>
        <p:nvSpPr>
          <p:cNvPr id="8" name="BlokTextu 7">
            <a:extLst>
              <a:ext uri="{FF2B5EF4-FFF2-40B4-BE49-F238E27FC236}">
                <a16:creationId xmlns:a16="http://schemas.microsoft.com/office/drawing/2014/main" id="{933E2A42-0FCE-4D1E-A906-5B7F621CEEB7}"/>
              </a:ext>
            </a:extLst>
          </p:cNvPr>
          <p:cNvSpPr txBox="1"/>
          <p:nvPr/>
        </p:nvSpPr>
        <p:spPr>
          <a:xfrm>
            <a:off x="259643" y="1810799"/>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7" name="Graf 6">
            <a:extLst>
              <a:ext uri="{FF2B5EF4-FFF2-40B4-BE49-F238E27FC236}">
                <a16:creationId xmlns:a16="http://schemas.microsoft.com/office/drawing/2014/main" id="{32AA256D-F08C-FC87-0760-5856E44697A4}"/>
              </a:ext>
            </a:extLst>
          </p:cNvPr>
          <p:cNvGraphicFramePr>
            <a:graphicFrameLocks/>
          </p:cNvGraphicFramePr>
          <p:nvPr>
            <p:extLst>
              <p:ext uri="{D42A27DB-BD31-4B8C-83A1-F6EECF244321}">
                <p14:modId xmlns:p14="http://schemas.microsoft.com/office/powerpoint/2010/main" val="61587381"/>
              </p:ext>
            </p:extLst>
          </p:nvPr>
        </p:nvGraphicFramePr>
        <p:xfrm>
          <a:off x="1220565" y="1464993"/>
          <a:ext cx="9750868" cy="45513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4689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3"/>
          <p:cNvSpPr txBox="1">
            <a:spLocks noChangeArrowheads="1"/>
          </p:cNvSpPr>
          <p:nvPr/>
        </p:nvSpPr>
        <p:spPr bwMode="auto">
          <a:xfrm>
            <a:off x="1847854" y="981076"/>
            <a:ext cx="85693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a:endParaRPr lang="sk-SK" noProof="0" dirty="0">
              <a:latin typeface="Calibri" panose="020F0502020204030204" pitchFamily="34" charset="0"/>
            </a:endParaRPr>
          </a:p>
        </p:txBody>
      </p:sp>
      <p:sp>
        <p:nvSpPr>
          <p:cNvPr id="3" name="Zástupný objekt pre číslo snímky 2">
            <a:extLst>
              <a:ext uri="{FF2B5EF4-FFF2-40B4-BE49-F238E27FC236}">
                <a16:creationId xmlns:a16="http://schemas.microsoft.com/office/drawing/2014/main" id="{74DF7A5F-76E7-4897-B587-0AFF2E48A54B}"/>
              </a:ext>
            </a:extLst>
          </p:cNvPr>
          <p:cNvSpPr>
            <a:spLocks noGrp="1"/>
          </p:cNvSpPr>
          <p:nvPr>
            <p:ph type="sldNum" sz="quarter" idx="12"/>
          </p:nvPr>
        </p:nvSpPr>
        <p:spPr/>
        <p:txBody>
          <a:bodyPr/>
          <a:lstStyle/>
          <a:p>
            <a:fld id="{E22A21EE-E470-455F-A79A-99BAC7D9B894}" type="slidenum">
              <a:rPr lang="sk-SK" noProof="0" smtClean="0"/>
              <a:pPr/>
              <a:t>20</a:t>
            </a:fld>
            <a:endParaRPr lang="sk-SK" noProof="0" dirty="0"/>
          </a:p>
        </p:txBody>
      </p:sp>
      <p:sp>
        <p:nvSpPr>
          <p:cNvPr id="8" name="TextBox 20482">
            <a:extLst>
              <a:ext uri="{FF2B5EF4-FFF2-40B4-BE49-F238E27FC236}">
                <a16:creationId xmlns:a16="http://schemas.microsoft.com/office/drawing/2014/main" id="{4B74EF4D-54DA-4F8C-950F-0BB1F6EDEBC3}"/>
              </a:ext>
            </a:extLst>
          </p:cNvPr>
          <p:cNvSpPr txBox="1">
            <a:spLocks noChangeArrowheads="1"/>
          </p:cNvSpPr>
          <p:nvPr/>
        </p:nvSpPr>
        <p:spPr bwMode="auto">
          <a:xfrm>
            <a:off x="1236000" y="115200"/>
            <a:ext cx="9720000" cy="461665"/>
          </a:xfrm>
          <a:prstGeom prst="rect">
            <a:avLst/>
          </a:prstGeom>
          <a:solidFill>
            <a:srgbClr val="F6E0C0"/>
          </a:solidFill>
          <a:ln>
            <a:noFill/>
          </a:ln>
          <a:effectLst>
            <a:outerShdw blurRad="50800" dist="38100" dir="2700000" algn="tl" rotWithShape="0">
              <a:prstClr val="black">
                <a:alpha val="40000"/>
              </a:prstClr>
            </a:outerShdw>
          </a:effectLst>
        </p:spPr>
        <p:txBody>
          <a:bodyPr anchor="ctr">
            <a:spAutoFit/>
          </a:bodyPr>
          <a:lstStyle>
            <a:defPPr>
              <a:defRPr lang="en-US"/>
            </a:defPPr>
            <a:lvl1pPr algn="ctr" defTabSz="912813">
              <a:defRPr sz="2400" b="1">
                <a:solidFill>
                  <a:srgbClr val="276A87"/>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noProof="0" dirty="0">
                <a:solidFill>
                  <a:srgbClr val="007C85"/>
                </a:solidFill>
              </a:rPr>
              <a:t>METODIKA PRIESKUMU</a:t>
            </a:r>
          </a:p>
        </p:txBody>
      </p:sp>
      <p:sp>
        <p:nvSpPr>
          <p:cNvPr id="2" name="BlokTextu 1">
            <a:extLst>
              <a:ext uri="{FF2B5EF4-FFF2-40B4-BE49-F238E27FC236}">
                <a16:creationId xmlns:a16="http://schemas.microsoft.com/office/drawing/2014/main" id="{35C970E6-DEBE-4FFE-8579-D629810C1538}"/>
              </a:ext>
            </a:extLst>
          </p:cNvPr>
          <p:cNvSpPr txBox="1"/>
          <p:nvPr/>
        </p:nvSpPr>
        <p:spPr>
          <a:xfrm>
            <a:off x="1236000" y="655993"/>
            <a:ext cx="9720000" cy="375552"/>
          </a:xfrm>
          <a:prstGeom prst="rect">
            <a:avLst/>
          </a:prstGeom>
          <a:solidFill>
            <a:srgbClr val="007C85"/>
          </a:solidFill>
          <a:effectLst>
            <a:outerShdw blurRad="50800" dist="38100" dir="2700000" algn="tl" rotWithShape="0">
              <a:prstClr val="black">
                <a:alpha val="40000"/>
              </a:prstClr>
            </a:outerShdw>
          </a:effectLst>
        </p:spPr>
        <p:txBody>
          <a:bodyPr wrap="square">
            <a:spAutoFit/>
          </a:bodyPr>
          <a:lstStyle/>
          <a:p>
            <a:pPr algn="ctr">
              <a:lnSpc>
                <a:spcPct val="107000"/>
              </a:lnSpc>
              <a:spcAft>
                <a:spcPts val="800"/>
              </a:spcAft>
            </a:pPr>
            <a:r>
              <a:rPr lang="sk-SK" b="1" noProof="0" dirty="0">
                <a:solidFill>
                  <a:srgbClr val="F6E0C0"/>
                </a:solidFill>
                <a:effectLst/>
                <a:latin typeface="Calibri" panose="020F0502020204030204" pitchFamily="34" charset="0"/>
                <a:ea typeface="Calibri" panose="020F0502020204030204" pitchFamily="34" charset="0"/>
                <a:cs typeface="Times New Roman" panose="02020603050405020304" pitchFamily="18" charset="0"/>
              </a:rPr>
              <a:t>Parametre prieskumu</a:t>
            </a:r>
            <a:endParaRPr lang="sk-SK" noProof="0" dirty="0">
              <a:solidFill>
                <a:srgbClr val="92D050"/>
              </a:solidFill>
              <a:effectLst/>
              <a:ea typeface="Calibri" panose="020F0502020204030204" pitchFamily="34" charset="0"/>
              <a:cs typeface="Times New Roman" panose="02020603050405020304" pitchFamily="18" charset="0"/>
            </a:endParaRPr>
          </a:p>
        </p:txBody>
      </p:sp>
      <p:sp>
        <p:nvSpPr>
          <p:cNvPr id="5" name="Text Box 12">
            <a:extLst>
              <a:ext uri="{FF2B5EF4-FFF2-40B4-BE49-F238E27FC236}">
                <a16:creationId xmlns:a16="http://schemas.microsoft.com/office/drawing/2014/main" id="{C88AA54F-4A23-4CCA-AE7F-8D1295D6C055}"/>
              </a:ext>
            </a:extLst>
          </p:cNvPr>
          <p:cNvSpPr txBox="1">
            <a:spLocks noChangeArrowheads="1"/>
          </p:cNvSpPr>
          <p:nvPr/>
        </p:nvSpPr>
        <p:spPr bwMode="auto">
          <a:xfrm>
            <a:off x="1236000" y="1119875"/>
            <a:ext cx="9720000" cy="4696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tabLst>
                <a:tab pos="228600" algn="l"/>
              </a:tabLst>
              <a:defRPr>
                <a:solidFill>
                  <a:schemeClr val="tx1"/>
                </a:solidFill>
                <a:latin typeface="Arial" panose="020B0604020202020204" pitchFamily="34" charset="0"/>
              </a:defRPr>
            </a:lvl1pPr>
            <a:lvl2pPr marL="742950" indent="-285750">
              <a:tabLst>
                <a:tab pos="228600" algn="l"/>
              </a:tabLst>
              <a:defRPr>
                <a:solidFill>
                  <a:schemeClr val="tx1"/>
                </a:solidFill>
                <a:latin typeface="Arial" panose="020B0604020202020204" pitchFamily="34" charset="0"/>
              </a:defRPr>
            </a:lvl2pPr>
            <a:lvl3pPr marL="1143000" indent="-228600">
              <a:tabLst>
                <a:tab pos="228600" algn="l"/>
              </a:tabLst>
              <a:defRPr>
                <a:solidFill>
                  <a:schemeClr val="tx1"/>
                </a:solidFill>
                <a:latin typeface="Arial" panose="020B0604020202020204" pitchFamily="34" charset="0"/>
              </a:defRPr>
            </a:lvl3pPr>
            <a:lvl4pPr marL="1600200" indent="-228600">
              <a:tabLst>
                <a:tab pos="228600" algn="l"/>
              </a:tabLst>
              <a:defRPr>
                <a:solidFill>
                  <a:schemeClr val="tx1"/>
                </a:solidFill>
                <a:latin typeface="Arial" panose="020B0604020202020204" pitchFamily="34" charset="0"/>
              </a:defRPr>
            </a:lvl4pPr>
            <a:lvl5pPr marL="2057400" indent="-228600">
              <a:tabLst>
                <a:tab pos="228600" algn="l"/>
              </a:tabLst>
              <a:defRPr>
                <a:solidFill>
                  <a:schemeClr val="tx1"/>
                </a:solidFill>
                <a:latin typeface="Arial" panose="020B0604020202020204" pitchFamily="34" charset="0"/>
              </a:defRPr>
            </a:lvl5pPr>
            <a:lvl6pPr marL="2514600" indent="-228600" fontAlgn="base">
              <a:spcBef>
                <a:spcPct val="0"/>
              </a:spcBef>
              <a:spcAft>
                <a:spcPct val="0"/>
              </a:spcAft>
              <a:tabLst>
                <a:tab pos="228600" algn="l"/>
              </a:tabLst>
              <a:defRPr>
                <a:solidFill>
                  <a:schemeClr val="tx1"/>
                </a:solidFill>
                <a:latin typeface="Arial" panose="020B0604020202020204" pitchFamily="34" charset="0"/>
              </a:defRPr>
            </a:lvl6pPr>
            <a:lvl7pPr marL="2971800" indent="-228600" fontAlgn="base">
              <a:spcBef>
                <a:spcPct val="0"/>
              </a:spcBef>
              <a:spcAft>
                <a:spcPct val="0"/>
              </a:spcAft>
              <a:tabLst>
                <a:tab pos="228600" algn="l"/>
              </a:tabLst>
              <a:defRPr>
                <a:solidFill>
                  <a:schemeClr val="tx1"/>
                </a:solidFill>
                <a:latin typeface="Arial" panose="020B0604020202020204" pitchFamily="34" charset="0"/>
              </a:defRPr>
            </a:lvl7pPr>
            <a:lvl8pPr marL="3429000" indent="-228600" fontAlgn="base">
              <a:spcBef>
                <a:spcPct val="0"/>
              </a:spcBef>
              <a:spcAft>
                <a:spcPct val="0"/>
              </a:spcAft>
              <a:tabLst>
                <a:tab pos="228600" algn="l"/>
              </a:tabLst>
              <a:defRPr>
                <a:solidFill>
                  <a:schemeClr val="tx1"/>
                </a:solidFill>
                <a:latin typeface="Arial" panose="020B0604020202020204" pitchFamily="34" charset="0"/>
              </a:defRPr>
            </a:lvl8pPr>
            <a:lvl9pPr marL="3886200" indent="-228600" fontAlgn="base">
              <a:spcBef>
                <a:spcPct val="0"/>
              </a:spcBef>
              <a:spcAft>
                <a:spcPct val="0"/>
              </a:spcAft>
              <a:tabLst>
                <a:tab pos="228600" algn="l"/>
              </a:tabLst>
              <a:defRPr>
                <a:solidFill>
                  <a:schemeClr val="tx1"/>
                </a:solidFill>
                <a:latin typeface="Arial" panose="020B0604020202020204" pitchFamily="34" charset="0"/>
              </a:defRPr>
            </a:lvl9pPr>
          </a:lstStyle>
          <a:p>
            <a:r>
              <a:rPr lang="sk-SK" sz="1400" b="1" noProof="0" dirty="0">
                <a:latin typeface="+mn-lt"/>
                <a:cs typeface="Arial" panose="020B0604020202020204" pitchFamily="34" charset="0"/>
              </a:rPr>
              <a:t>Metóda zberu dát: 			kvantitatívna, CATI – Computer Assisted Telephone Interviewing (telefonicky)</a:t>
            </a:r>
          </a:p>
          <a:p>
            <a:r>
              <a:rPr lang="sk-SK" sz="1400" noProof="0" dirty="0">
                <a:latin typeface="+mn-lt"/>
                <a:cs typeface="Arial" panose="020B0604020202020204" pitchFamily="34" charset="0"/>
              </a:rPr>
              <a:t>								(respondenti neboli oboznámení s tým, kto je zadávateľom prieskumu)</a:t>
            </a:r>
          </a:p>
          <a:p>
            <a:pPr>
              <a:spcBef>
                <a:spcPts val="1200"/>
              </a:spcBef>
            </a:pPr>
            <a:r>
              <a:rPr lang="sk-SK" sz="1400" noProof="0" dirty="0">
                <a:latin typeface="+mn-lt"/>
                <a:cs typeface="Arial" panose="020B0604020202020204" pitchFamily="34" charset="0"/>
              </a:rPr>
              <a:t>Veľkosť vzorky:				N = 1 000 (reprezentatívna vzorka SR, 18+)								</a:t>
            </a:r>
          </a:p>
          <a:p>
            <a:pPr>
              <a:spcBef>
                <a:spcPts val="1200"/>
              </a:spcBef>
            </a:pPr>
            <a:r>
              <a:rPr lang="sk-SK" sz="1400" noProof="0" dirty="0">
                <a:latin typeface="+mn-lt"/>
                <a:cs typeface="Arial" panose="020B0604020202020204" pitchFamily="34" charset="0"/>
              </a:rPr>
              <a:t>Počet otázok:				9 meritórnych + 4 </a:t>
            </a:r>
            <a:r>
              <a:rPr lang="sk-SK" sz="1400" noProof="0" dirty="0" err="1">
                <a:latin typeface="+mn-lt"/>
                <a:cs typeface="Arial" panose="020B0604020202020204" pitchFamily="34" charset="0"/>
              </a:rPr>
              <a:t>sociodemografick</a:t>
            </a:r>
            <a:r>
              <a:rPr lang="sk-SK" sz="1400" dirty="0">
                <a:latin typeface="+mn-lt"/>
                <a:cs typeface="Arial" panose="020B0604020202020204" pitchFamily="34" charset="0"/>
              </a:rPr>
              <a:t>é</a:t>
            </a:r>
            <a:r>
              <a:rPr lang="sk-SK" sz="1400" noProof="0" dirty="0">
                <a:latin typeface="+mn-lt"/>
                <a:cs typeface="Arial" panose="020B0604020202020204" pitchFamily="34" charset="0"/>
              </a:rPr>
              <a:t> + 1 skríningová</a:t>
            </a:r>
          </a:p>
          <a:p>
            <a:pPr>
              <a:spcBef>
                <a:spcPts val="1200"/>
              </a:spcBef>
            </a:pPr>
            <a:r>
              <a:rPr lang="sk-SK" sz="1400" noProof="0" dirty="0">
                <a:latin typeface="+mn-lt"/>
                <a:cs typeface="Arial" panose="020B0604020202020204" pitchFamily="34" charset="0"/>
              </a:rPr>
              <a:t>Termín zberu dát:				</a:t>
            </a:r>
            <a:r>
              <a:rPr lang="sk-SK" sz="1400" dirty="0">
                <a:latin typeface="+mn-lt"/>
                <a:cs typeface="Arial" panose="020B0604020202020204" pitchFamily="34" charset="0"/>
              </a:rPr>
              <a:t>11. 6.</a:t>
            </a:r>
            <a:r>
              <a:rPr lang="sk-SK" sz="1400" noProof="0" dirty="0">
                <a:latin typeface="+mn-lt"/>
                <a:cs typeface="Arial" panose="020B0604020202020204" pitchFamily="34" charset="0"/>
              </a:rPr>
              <a:t> – </a:t>
            </a:r>
            <a:r>
              <a:rPr lang="sk-SK" sz="1400" dirty="0">
                <a:latin typeface="+mn-lt"/>
                <a:cs typeface="Arial" panose="020B0604020202020204" pitchFamily="34" charset="0"/>
              </a:rPr>
              <a:t>19</a:t>
            </a:r>
            <a:r>
              <a:rPr lang="sk-SK" sz="1400" noProof="0" dirty="0">
                <a:latin typeface="+mn-lt"/>
                <a:cs typeface="Arial" panose="020B0604020202020204" pitchFamily="34" charset="0"/>
              </a:rPr>
              <a:t>. </a:t>
            </a:r>
            <a:r>
              <a:rPr lang="sk-SK" sz="1400" dirty="0">
                <a:latin typeface="+mn-lt"/>
                <a:cs typeface="Arial" panose="020B0604020202020204" pitchFamily="34" charset="0"/>
              </a:rPr>
              <a:t>6</a:t>
            </a:r>
            <a:r>
              <a:rPr lang="sk-SK" sz="1400" noProof="0" dirty="0">
                <a:latin typeface="+mn-lt"/>
                <a:cs typeface="Arial" panose="020B0604020202020204" pitchFamily="34" charset="0"/>
              </a:rPr>
              <a:t>. 2025</a:t>
            </a:r>
          </a:p>
          <a:p>
            <a:pPr>
              <a:spcBef>
                <a:spcPts val="1200"/>
              </a:spcBef>
            </a:pPr>
            <a:r>
              <a:rPr lang="sk-SK" sz="1400" noProof="0" dirty="0">
                <a:latin typeface="+mn-lt"/>
                <a:cs typeface="Arial" panose="020B0604020202020204" pitchFamily="34" charset="0"/>
              </a:rPr>
              <a:t>Štatistické spracovanie:			SPSS, Excel</a:t>
            </a:r>
          </a:p>
          <a:p>
            <a:pPr>
              <a:spcBef>
                <a:spcPts val="1200"/>
              </a:spcBef>
            </a:pPr>
            <a:r>
              <a:rPr lang="sk-SK" sz="1400" noProof="0" dirty="0">
                <a:latin typeface="+mn-lt"/>
                <a:cs typeface="Arial" panose="020B0604020202020204" pitchFamily="34" charset="0"/>
              </a:rPr>
              <a:t>Zloženie výskumnej vzorky:		reprezentatívna voči dospelej populácii SR vo všetkých kvótnych znakoch </a:t>
            </a:r>
          </a:p>
          <a:p>
            <a:pPr>
              <a:spcBef>
                <a:spcPts val="1200"/>
              </a:spcBef>
            </a:pPr>
            <a:r>
              <a:rPr lang="sk-SK" sz="1400" noProof="0" dirty="0">
                <a:latin typeface="+mn-lt"/>
                <a:cs typeface="Arial" panose="020B0604020202020204" pitchFamily="34" charset="0"/>
              </a:rPr>
              <a:t>Metóda výberu vzorky:			náhodný (randomizovaný) + následne kvótny výber</a:t>
            </a:r>
          </a:p>
          <a:p>
            <a:pPr marL="273050" indent="-273050">
              <a:spcBef>
                <a:spcPts val="1200"/>
              </a:spcBef>
              <a:tabLst/>
            </a:pPr>
            <a:r>
              <a:rPr lang="sk-SK" sz="1400" noProof="0" dirty="0">
                <a:latin typeface="+mn-lt"/>
                <a:cs typeface="Arial" panose="020B0604020202020204" pitchFamily="34" charset="0"/>
              </a:rPr>
              <a:t>Kvótne znaky: 				vek, pohlavie, vzdelanie, kraj, národnosť</a:t>
            </a:r>
          </a:p>
          <a:p>
            <a:pPr>
              <a:spcBef>
                <a:spcPts val="1200"/>
              </a:spcBef>
            </a:pPr>
            <a:r>
              <a:rPr lang="sk-SK" sz="1400" noProof="0" dirty="0">
                <a:latin typeface="+mn-lt"/>
                <a:cs typeface="Arial" panose="020B0604020202020204" pitchFamily="34" charset="0"/>
              </a:rPr>
              <a:t>Báza pre výber:				</a:t>
            </a:r>
            <a:r>
              <a:rPr lang="sk-SK" sz="1400" noProof="0" dirty="0">
                <a:latin typeface="+mn-lt"/>
                <a:cs typeface="Arial" panose="020B0604020202020204" pitchFamily="34" charset="0"/>
                <a:hlinkClick r:id="rId2">
                  <a:extLst>
                    <a:ext uri="{A12FA001-AC4F-418D-AE19-62706E023703}">
                      <ahyp:hlinkClr xmlns:ahyp="http://schemas.microsoft.com/office/drawing/2018/hyperlinkcolor" val="tx"/>
                    </a:ext>
                  </a:extLst>
                </a:hlinkClick>
              </a:rPr>
              <a:t>www.statistics.sk</a:t>
            </a:r>
            <a:endParaRPr lang="sk-SK" sz="1400" noProof="0" dirty="0">
              <a:latin typeface="+mn-lt"/>
              <a:cs typeface="Arial" panose="020B0604020202020204" pitchFamily="34" charset="0"/>
            </a:endParaRPr>
          </a:p>
          <a:p>
            <a:pPr>
              <a:spcBef>
                <a:spcPts val="1200"/>
              </a:spcBef>
            </a:pPr>
            <a:r>
              <a:rPr lang="sk-SK" sz="1400" noProof="0" dirty="0">
                <a:latin typeface="+mn-lt"/>
                <a:cs typeface="Arial" panose="020B0604020202020204" pitchFamily="34" charset="0"/>
              </a:rPr>
              <a:t>Anketovanie:				školení tele-anketári</a:t>
            </a:r>
          </a:p>
          <a:p>
            <a:pPr>
              <a:spcBef>
                <a:spcPts val="1200"/>
              </a:spcBef>
            </a:pPr>
            <a:r>
              <a:rPr lang="sk-SK" sz="1400" noProof="0" dirty="0">
                <a:latin typeface="+mn-lt"/>
                <a:cs typeface="Arial" panose="020B0604020202020204" pitchFamily="34" charset="0"/>
              </a:rPr>
              <a:t>Kontrola:					skript, príposluch, spätná náhodná kontrola</a:t>
            </a:r>
          </a:p>
          <a:p>
            <a:pPr>
              <a:spcBef>
                <a:spcPts val="800"/>
              </a:spcBef>
            </a:pPr>
            <a:r>
              <a:rPr lang="sk-SK" sz="1400" noProof="0" dirty="0">
                <a:latin typeface="+mn-lt"/>
                <a:cs typeface="Arial" panose="020B0604020202020204" pitchFamily="34" charset="0"/>
              </a:rPr>
              <a:t> </a:t>
            </a:r>
          </a:p>
          <a:p>
            <a:r>
              <a:rPr lang="sk-SK" sz="1050" b="1" noProof="0" dirty="0">
                <a:latin typeface="+mn-lt"/>
                <a:cs typeface="Arial" panose="020B0604020202020204" pitchFamily="34" charset="0"/>
              </a:rPr>
              <a:t>UPOZORNENIE: Pri druhostupňových triedeniach boli výsledky zaokrúhľované na celé čísla, a preto sa v ich súčte môže prejaviť odchýlka spôsobená zaokrúhľovaním. </a:t>
            </a:r>
          </a:p>
        </p:txBody>
      </p:sp>
      <p:sp>
        <p:nvSpPr>
          <p:cNvPr id="7" name="Obdĺžnik 6">
            <a:extLst>
              <a:ext uri="{FF2B5EF4-FFF2-40B4-BE49-F238E27FC236}">
                <a16:creationId xmlns:a16="http://schemas.microsoft.com/office/drawing/2014/main" id="{831A78B6-92CD-49B5-9824-9CED2E16C61B}"/>
              </a:ext>
            </a:extLst>
          </p:cNvPr>
          <p:cNvSpPr/>
          <p:nvPr/>
        </p:nvSpPr>
        <p:spPr>
          <a:xfrm>
            <a:off x="1236000" y="1110674"/>
            <a:ext cx="9720000" cy="4912058"/>
          </a:xfrm>
          <a:prstGeom prst="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noProof="0" dirty="0">
              <a:solidFill>
                <a:schemeClr val="tx1"/>
              </a:solidFill>
            </a:endParaRPr>
          </a:p>
        </p:txBody>
      </p:sp>
    </p:spTree>
    <p:extLst>
      <p:ext uri="{BB962C8B-B14F-4D97-AF65-F5344CB8AC3E}">
        <p14:creationId xmlns:p14="http://schemas.microsoft.com/office/powerpoint/2010/main" val="3199225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F465F-9A9D-6F06-1C33-F1C256FC6151}"/>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ABBD6C95-991A-D776-0266-6549C7E284B4}"/>
              </a:ext>
            </a:extLst>
          </p:cNvPr>
          <p:cNvSpPr>
            <a:spLocks noGrp="1"/>
          </p:cNvSpPr>
          <p:nvPr>
            <p:ph type="sldNum" sz="quarter" idx="12"/>
          </p:nvPr>
        </p:nvSpPr>
        <p:spPr/>
        <p:txBody>
          <a:bodyPr/>
          <a:lstStyle/>
          <a:p>
            <a:fld id="{E22A21EE-E470-455F-A79A-99BAC7D9B894}" type="slidenum">
              <a:rPr lang="sk-SK" smtClean="0"/>
              <a:pPr/>
              <a:t>3</a:t>
            </a:fld>
            <a:endParaRPr lang="sk-SK" dirty="0"/>
          </a:p>
        </p:txBody>
      </p:sp>
      <p:sp>
        <p:nvSpPr>
          <p:cNvPr id="3" name="Obdĺžnik 2">
            <a:extLst>
              <a:ext uri="{FF2B5EF4-FFF2-40B4-BE49-F238E27FC236}">
                <a16:creationId xmlns:a16="http://schemas.microsoft.com/office/drawing/2014/main" id="{7AE7F919-FEA9-62BD-8A37-6D1A6324ADEA}"/>
              </a:ext>
            </a:extLst>
          </p:cNvPr>
          <p:cNvSpPr/>
          <p:nvPr/>
        </p:nvSpPr>
        <p:spPr>
          <a:xfrm>
            <a:off x="1220567" y="1011171"/>
            <a:ext cx="9923684" cy="5005165"/>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4" name="BlokTextu 3">
            <a:extLst>
              <a:ext uri="{FF2B5EF4-FFF2-40B4-BE49-F238E27FC236}">
                <a16:creationId xmlns:a16="http://schemas.microsoft.com/office/drawing/2014/main" id="{46AC3A35-64C4-B4AF-D247-B6055FDD5AAC}"/>
              </a:ext>
            </a:extLst>
          </p:cNvPr>
          <p:cNvSpPr txBox="1"/>
          <p:nvPr/>
        </p:nvSpPr>
        <p:spPr>
          <a:xfrm>
            <a:off x="1940767" y="1399592"/>
            <a:ext cx="130629" cy="369332"/>
          </a:xfrm>
          <a:prstGeom prst="rect">
            <a:avLst/>
          </a:prstGeom>
          <a:noFill/>
        </p:spPr>
        <p:txBody>
          <a:bodyPr wrap="square" rtlCol="0">
            <a:spAutoFit/>
          </a:bodyPr>
          <a:lstStyle/>
          <a:p>
            <a:endParaRPr lang="sk-SK" dirty="0"/>
          </a:p>
        </p:txBody>
      </p:sp>
      <p:sp>
        <p:nvSpPr>
          <p:cNvPr id="10" name="TextBox 10240">
            <a:extLst>
              <a:ext uri="{FF2B5EF4-FFF2-40B4-BE49-F238E27FC236}">
                <a16:creationId xmlns:a16="http://schemas.microsoft.com/office/drawing/2014/main" id="{AC0C4A1E-7FF3-FFCE-FA00-9AC2E7AA02FA}"/>
              </a:ext>
            </a:extLst>
          </p:cNvPr>
          <p:cNvSpPr txBox="1">
            <a:spLocks noChangeArrowheads="1"/>
          </p:cNvSpPr>
          <p:nvPr/>
        </p:nvSpPr>
        <p:spPr bwMode="auto">
          <a:xfrm>
            <a:off x="1220566" y="624741"/>
            <a:ext cx="9923684"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12" name="TextBox 10240">
            <a:extLst>
              <a:ext uri="{FF2B5EF4-FFF2-40B4-BE49-F238E27FC236}">
                <a16:creationId xmlns:a16="http://schemas.microsoft.com/office/drawing/2014/main" id="{D4E25177-265A-9955-EE29-27C6CF22DC69}"/>
              </a:ext>
            </a:extLst>
          </p:cNvPr>
          <p:cNvSpPr txBox="1">
            <a:spLocks noChangeArrowheads="1"/>
          </p:cNvSpPr>
          <p:nvPr/>
        </p:nvSpPr>
        <p:spPr bwMode="auto">
          <a:xfrm>
            <a:off x="1220566" y="115200"/>
            <a:ext cx="9923684"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1. ODPAD Z DOMÁCNOSTÍ NA SKLÁDKACH</a:t>
            </a:r>
          </a:p>
        </p:txBody>
      </p:sp>
      <p:graphicFrame>
        <p:nvGraphicFramePr>
          <p:cNvPr id="7" name="Graf 6">
            <a:extLst>
              <a:ext uri="{FF2B5EF4-FFF2-40B4-BE49-F238E27FC236}">
                <a16:creationId xmlns:a16="http://schemas.microsoft.com/office/drawing/2014/main" id="{0443FE61-95D7-63D2-3733-5354C8F31075}"/>
              </a:ext>
            </a:extLst>
          </p:cNvPr>
          <p:cNvGraphicFramePr/>
          <p:nvPr/>
        </p:nvGraphicFramePr>
        <p:xfrm>
          <a:off x="5570621" y="1311442"/>
          <a:ext cx="5317957" cy="15881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af 7">
            <a:extLst>
              <a:ext uri="{FF2B5EF4-FFF2-40B4-BE49-F238E27FC236}">
                <a16:creationId xmlns:a16="http://schemas.microsoft.com/office/drawing/2014/main" id="{797F9770-3B3F-6AE4-7A66-DB985AD91D6D}"/>
              </a:ext>
            </a:extLst>
          </p:cNvPr>
          <p:cNvGraphicFramePr/>
          <p:nvPr/>
        </p:nvGraphicFramePr>
        <p:xfrm>
          <a:off x="5570621" y="2899359"/>
          <a:ext cx="5317957" cy="15881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Graf 8">
            <a:extLst>
              <a:ext uri="{FF2B5EF4-FFF2-40B4-BE49-F238E27FC236}">
                <a16:creationId xmlns:a16="http://schemas.microsoft.com/office/drawing/2014/main" id="{854453E9-AB68-C04F-E66A-2D396239ABC8}"/>
              </a:ext>
            </a:extLst>
          </p:cNvPr>
          <p:cNvGraphicFramePr/>
          <p:nvPr/>
        </p:nvGraphicFramePr>
        <p:xfrm>
          <a:off x="5570621" y="4523372"/>
          <a:ext cx="5317957" cy="1588169"/>
        </p:xfrm>
        <a:graphic>
          <a:graphicData uri="http://schemas.openxmlformats.org/drawingml/2006/chart">
            <c:chart xmlns:c="http://schemas.openxmlformats.org/drawingml/2006/chart" xmlns:r="http://schemas.openxmlformats.org/officeDocument/2006/relationships" r:id="rId5"/>
          </a:graphicData>
        </a:graphic>
      </p:graphicFrame>
      <p:sp>
        <p:nvSpPr>
          <p:cNvPr id="5" name="BlokTextu 4">
            <a:extLst>
              <a:ext uri="{FF2B5EF4-FFF2-40B4-BE49-F238E27FC236}">
                <a16:creationId xmlns:a16="http://schemas.microsoft.com/office/drawing/2014/main" id="{31B6A36E-EA24-4429-8DF4-C3506A19EE95}"/>
              </a:ext>
            </a:extLst>
          </p:cNvPr>
          <p:cNvSpPr txBox="1"/>
          <p:nvPr/>
        </p:nvSpPr>
        <p:spPr>
          <a:xfrm>
            <a:off x="1220566" y="1047703"/>
            <a:ext cx="9923684" cy="4939814"/>
          </a:xfrm>
          <a:prstGeom prst="rect">
            <a:avLst/>
          </a:prstGeom>
          <a:noFill/>
        </p:spPr>
        <p:txBody>
          <a:bodyPr wrap="square" rtlCol="0">
            <a:spAutoFit/>
          </a:bodyPr>
          <a:lstStyle/>
          <a:p>
            <a:r>
              <a:rPr lang="sk-SK" dirty="0"/>
              <a:t>Respondenti mali odpovedať na otázku: „Podľa aktuálnych údajov až 1 milión ton odpadu z domácností skončí na Slovensku každý rok na skládkach. Je to podľa vás správne? Prečítam vám možnosti:“</a:t>
            </a:r>
          </a:p>
          <a:p>
            <a:pPr marL="285750" lvl="0" indent="-285750">
              <a:spcBef>
                <a:spcPts val="600"/>
              </a:spcBef>
              <a:buFont typeface="Arial" panose="020B0604020202020204" pitchFamily="34" charset="0"/>
              <a:buChar char="•"/>
            </a:pPr>
            <a:r>
              <a:rPr lang="sk-SK" dirty="0"/>
              <a:t>5,9% respondentov si myslí, že je to určite správne.</a:t>
            </a:r>
          </a:p>
          <a:p>
            <a:pPr marL="285750" lvl="0" indent="-285750">
              <a:spcBef>
                <a:spcPts val="600"/>
              </a:spcBef>
              <a:buFont typeface="Arial" panose="020B0604020202020204" pitchFamily="34" charset="0"/>
              <a:buChar char="•"/>
            </a:pPr>
            <a:r>
              <a:rPr lang="sk-SK" dirty="0"/>
              <a:t>6,7% opýtaných si myslí, že je to skôr správne.</a:t>
            </a:r>
          </a:p>
          <a:p>
            <a:pPr marL="285750" indent="-285750">
              <a:spcBef>
                <a:spcPts val="600"/>
              </a:spcBef>
              <a:buFont typeface="Arial" panose="020B0604020202020204" pitchFamily="34" charset="0"/>
              <a:buChar char="•"/>
            </a:pPr>
            <a:r>
              <a:rPr lang="sk-SK" dirty="0"/>
              <a:t>19,7% opýtaných si myslí, že je to skôr nesprávne.</a:t>
            </a:r>
          </a:p>
          <a:p>
            <a:pPr marL="285750" lvl="0" indent="-285750">
              <a:spcBef>
                <a:spcPts val="600"/>
              </a:spcBef>
              <a:buFont typeface="Arial" panose="020B0604020202020204" pitchFamily="34" charset="0"/>
              <a:buChar char="•"/>
            </a:pPr>
            <a:r>
              <a:rPr lang="sk-SK" dirty="0"/>
              <a:t>62% respondentov si myslí, že to určite nie je správne.</a:t>
            </a:r>
          </a:p>
          <a:p>
            <a:pPr marL="285750" lvl="0" indent="-285750">
              <a:spcBef>
                <a:spcPts val="600"/>
              </a:spcBef>
              <a:buFont typeface="Arial" panose="020B0604020202020204" pitchFamily="34" charset="0"/>
              <a:buChar char="•"/>
            </a:pPr>
            <a:r>
              <a:rPr lang="sk-SK" dirty="0"/>
              <a:t>5,7% opýtaných nevedelo, resp. nechcelo odpovedať. </a:t>
            </a:r>
          </a:p>
          <a:p>
            <a:pPr marL="285750" lvl="0" indent="-285750">
              <a:spcBef>
                <a:spcPts val="600"/>
              </a:spcBef>
              <a:buFont typeface="Arial" panose="020B0604020202020204" pitchFamily="34" charset="0"/>
              <a:buChar char="•"/>
            </a:pPr>
            <a:endParaRPr lang="sk-SK" dirty="0"/>
          </a:p>
          <a:p>
            <a:pPr lvl="0">
              <a:spcBef>
                <a:spcPts val="600"/>
              </a:spcBef>
            </a:pPr>
            <a:r>
              <a:rPr lang="sk-SK" dirty="0">
                <a:solidFill>
                  <a:srgbClr val="0070C0"/>
                </a:solidFill>
              </a:rPr>
              <a:t>Rozdiely z hľadiska sociodemografických kategórií:</a:t>
            </a:r>
          </a:p>
          <a:p>
            <a:pPr marL="285750" lvl="0" indent="-285750">
              <a:spcBef>
                <a:spcPts val="600"/>
              </a:spcBef>
              <a:buFont typeface="Arial" panose="020B0604020202020204" pitchFamily="34" charset="0"/>
              <a:buChar char="•"/>
            </a:pPr>
            <a:r>
              <a:rPr lang="sk-SK" dirty="0">
                <a:solidFill>
                  <a:srgbClr val="0070C0"/>
                </a:solidFill>
              </a:rPr>
              <a:t>Fakt, že až 1 milión ton odpadu z domácnosti skončí na skládkach, považujú za </a:t>
            </a:r>
            <a:r>
              <a:rPr lang="sk-SK" u="sng" dirty="0">
                <a:solidFill>
                  <a:srgbClr val="0070C0"/>
                </a:solidFill>
              </a:rPr>
              <a:t>správne</a:t>
            </a:r>
            <a:r>
              <a:rPr lang="sk-SK" dirty="0">
                <a:solidFill>
                  <a:srgbClr val="0070C0"/>
                </a:solidFill>
              </a:rPr>
              <a:t> nadpriemerne: muži; starší (nad 50 rokov); ľudia s najnižším dosiahnutým vzdelaním; z Trnavského, Nitrianskeho kraja a výrazne nadpriemerne z Prešovského kraja.</a:t>
            </a:r>
          </a:p>
          <a:p>
            <a:pPr marL="285750" indent="-285750" algn="just">
              <a:spcBef>
                <a:spcPts val="600"/>
              </a:spcBef>
              <a:buFont typeface="Arial" panose="020B0604020202020204" pitchFamily="34" charset="0"/>
              <a:buChar char="•"/>
            </a:pPr>
            <a:r>
              <a:rPr lang="sk-SK" dirty="0">
                <a:solidFill>
                  <a:srgbClr val="0070C0"/>
                </a:solidFill>
              </a:rPr>
              <a:t>Fakt, že až 1 milión ton odpadu z domácnosti skončí na skládkach, považujú za </a:t>
            </a:r>
            <a:r>
              <a:rPr lang="sk-SK" u="sng" dirty="0">
                <a:solidFill>
                  <a:srgbClr val="0070C0"/>
                </a:solidFill>
              </a:rPr>
              <a:t>nesprávne</a:t>
            </a:r>
            <a:r>
              <a:rPr lang="sk-SK" dirty="0">
                <a:solidFill>
                  <a:srgbClr val="0070C0"/>
                </a:solidFill>
              </a:rPr>
              <a:t> nadpriemerne: ženy; mladší (najmä vo veku 34 - 49 rokov); VŠ vzdelaní; z Trenčianskeho, Banskobystrického kraja a výrazne nadpriemerne z Bratislavského kraja.</a:t>
            </a:r>
            <a:endParaRPr lang="en-GB" dirty="0">
              <a:highlight>
                <a:srgbClr val="FFFF00"/>
              </a:highlight>
            </a:endParaRPr>
          </a:p>
        </p:txBody>
      </p:sp>
    </p:spTree>
    <p:extLst>
      <p:ext uri="{BB962C8B-B14F-4D97-AF65-F5344CB8AC3E}">
        <p14:creationId xmlns:p14="http://schemas.microsoft.com/office/powerpoint/2010/main" val="36915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C792A-4379-10A4-92CF-EC9B1EDBD470}"/>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5F0CA18A-949C-5966-B129-731746CC90C4}"/>
              </a:ext>
            </a:extLst>
          </p:cNvPr>
          <p:cNvSpPr/>
          <p:nvPr/>
        </p:nvSpPr>
        <p:spPr>
          <a:xfrm>
            <a:off x="1220564" y="1318357"/>
            <a:ext cx="9750867" cy="4771158"/>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graphicFrame>
        <p:nvGraphicFramePr>
          <p:cNvPr id="7" name="Graf 6">
            <a:extLst>
              <a:ext uri="{FF2B5EF4-FFF2-40B4-BE49-F238E27FC236}">
                <a16:creationId xmlns:a16="http://schemas.microsoft.com/office/drawing/2014/main" id="{F133ED88-C605-E274-0866-8790BE26EFE4}"/>
              </a:ext>
            </a:extLst>
          </p:cNvPr>
          <p:cNvGraphicFramePr>
            <a:graphicFrameLocks/>
          </p:cNvGraphicFramePr>
          <p:nvPr>
            <p:extLst>
              <p:ext uri="{D42A27DB-BD31-4B8C-83A1-F6EECF244321}">
                <p14:modId xmlns:p14="http://schemas.microsoft.com/office/powerpoint/2010/main" val="2503557193"/>
              </p:ext>
            </p:extLst>
          </p:nvPr>
        </p:nvGraphicFramePr>
        <p:xfrm>
          <a:off x="1155247" y="1687255"/>
          <a:ext cx="9750867" cy="40329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af 5">
            <a:extLst>
              <a:ext uri="{FF2B5EF4-FFF2-40B4-BE49-F238E27FC236}">
                <a16:creationId xmlns:a16="http://schemas.microsoft.com/office/drawing/2014/main" id="{892CF204-8669-6BAC-6EF6-0A89CFEA2452}"/>
              </a:ext>
            </a:extLst>
          </p:cNvPr>
          <p:cNvGraphicFramePr>
            <a:graphicFrameLocks/>
          </p:cNvGraphicFramePr>
          <p:nvPr>
            <p:extLst>
              <p:ext uri="{D42A27DB-BD31-4B8C-83A1-F6EECF244321}">
                <p14:modId xmlns:p14="http://schemas.microsoft.com/office/powerpoint/2010/main" val="403486726"/>
              </p:ext>
            </p:extLst>
          </p:nvPr>
        </p:nvGraphicFramePr>
        <p:xfrm>
          <a:off x="1220561" y="1547775"/>
          <a:ext cx="9750867" cy="4541740"/>
        </p:xfrm>
        <a:graphic>
          <a:graphicData uri="http://schemas.openxmlformats.org/drawingml/2006/chart">
            <c:chart xmlns:c="http://schemas.openxmlformats.org/drawingml/2006/chart" xmlns:r="http://schemas.openxmlformats.org/officeDocument/2006/relationships" r:id="rId4"/>
          </a:graphicData>
        </a:graphic>
      </p:graphicFrame>
      <p:sp>
        <p:nvSpPr>
          <p:cNvPr id="2" name="Zástupný objekt pre číslo snímky 1">
            <a:extLst>
              <a:ext uri="{FF2B5EF4-FFF2-40B4-BE49-F238E27FC236}">
                <a16:creationId xmlns:a16="http://schemas.microsoft.com/office/drawing/2014/main" id="{2151EFE3-5AE8-0622-33E3-78AAE9179F08}"/>
              </a:ext>
            </a:extLst>
          </p:cNvPr>
          <p:cNvSpPr>
            <a:spLocks noGrp="1"/>
          </p:cNvSpPr>
          <p:nvPr>
            <p:ph type="sldNum" sz="quarter" idx="12"/>
          </p:nvPr>
        </p:nvSpPr>
        <p:spPr/>
        <p:txBody>
          <a:bodyPr/>
          <a:lstStyle/>
          <a:p>
            <a:fld id="{E22A21EE-E470-455F-A79A-99BAC7D9B894}" type="slidenum">
              <a:rPr lang="sk-SK" noProof="0" smtClean="0"/>
              <a:pPr/>
              <a:t>4</a:t>
            </a:fld>
            <a:endParaRPr lang="sk-SK" noProof="0" dirty="0"/>
          </a:p>
        </p:txBody>
      </p:sp>
      <p:sp>
        <p:nvSpPr>
          <p:cNvPr id="5" name="TextBox 10240">
            <a:extLst>
              <a:ext uri="{FF2B5EF4-FFF2-40B4-BE49-F238E27FC236}">
                <a16:creationId xmlns:a16="http://schemas.microsoft.com/office/drawing/2014/main" id="{04E1527B-9987-68A1-C833-E40390D39DD7}"/>
              </a:ext>
            </a:extLst>
          </p:cNvPr>
          <p:cNvSpPr txBox="1">
            <a:spLocks noChangeArrowheads="1"/>
          </p:cNvSpPr>
          <p:nvPr/>
        </p:nvSpPr>
        <p:spPr bwMode="auto">
          <a:xfrm>
            <a:off x="1220566" y="686001"/>
            <a:ext cx="9750868" cy="86177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800" dirty="0">
                <a:solidFill>
                  <a:srgbClr val="F6E0C0"/>
                </a:solidFill>
              </a:rPr>
              <a:t>Existuje viacero </a:t>
            </a:r>
            <a:r>
              <a:rPr lang="sk-SK" sz="1800" u="sng" dirty="0">
                <a:solidFill>
                  <a:srgbClr val="F6E0C0"/>
                </a:solidFill>
              </a:rPr>
              <a:t>spôsobov, ako sa vysporiadať s množstvom odpadu</a:t>
            </a:r>
            <a:r>
              <a:rPr lang="sk-SK" sz="1800" dirty="0">
                <a:solidFill>
                  <a:srgbClr val="F6E0C0"/>
                </a:solidFill>
              </a:rPr>
              <a:t>. Ktorý považujete za najsprávnejší? Prečítam vám možnosti:</a:t>
            </a:r>
          </a:p>
          <a:p>
            <a:r>
              <a:rPr lang="sk-SK" sz="1400" noProof="0" dirty="0">
                <a:solidFill>
                  <a:srgbClr val="CCFF33"/>
                </a:solidFill>
                <a:ea typeface="Calibri" panose="020F0502020204030204" pitchFamily="34" charset="0"/>
              </a:rPr>
              <a:t>Odpovede všetkých respondentov</a:t>
            </a:r>
            <a:endParaRPr lang="sk-SK" sz="1100" noProof="0" dirty="0">
              <a:solidFill>
                <a:srgbClr val="CCFF33"/>
              </a:solidFill>
            </a:endParaRPr>
          </a:p>
        </p:txBody>
      </p:sp>
      <p:sp>
        <p:nvSpPr>
          <p:cNvPr id="9" name="TextBox 10240">
            <a:extLst>
              <a:ext uri="{FF2B5EF4-FFF2-40B4-BE49-F238E27FC236}">
                <a16:creationId xmlns:a16="http://schemas.microsoft.com/office/drawing/2014/main" id="{A01B22D4-53A6-FECB-C62A-4895865413F5}"/>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2. VYSPORIADANIE SA S MNOŽSTVOM ODPADU</a:t>
            </a:r>
          </a:p>
        </p:txBody>
      </p:sp>
      <p:sp>
        <p:nvSpPr>
          <p:cNvPr id="4" name="BlokTextu 3">
            <a:extLst>
              <a:ext uri="{FF2B5EF4-FFF2-40B4-BE49-F238E27FC236}">
                <a16:creationId xmlns:a16="http://schemas.microsoft.com/office/drawing/2014/main" id="{11BAB9A8-3D3E-0308-D000-92F351CE0F58}"/>
              </a:ext>
            </a:extLst>
          </p:cNvPr>
          <p:cNvSpPr txBox="1"/>
          <p:nvPr/>
        </p:nvSpPr>
        <p:spPr>
          <a:xfrm>
            <a:off x="121659" y="1178443"/>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sp>
        <p:nvSpPr>
          <p:cNvPr id="8" name="BlokTextu 7">
            <a:extLst>
              <a:ext uri="{FF2B5EF4-FFF2-40B4-BE49-F238E27FC236}">
                <a16:creationId xmlns:a16="http://schemas.microsoft.com/office/drawing/2014/main" id="{9B23E22F-B6E1-6893-8B6A-CC1434587007}"/>
              </a:ext>
            </a:extLst>
          </p:cNvPr>
          <p:cNvSpPr txBox="1"/>
          <p:nvPr/>
        </p:nvSpPr>
        <p:spPr>
          <a:xfrm>
            <a:off x="9177293" y="3702832"/>
            <a:ext cx="2414211" cy="2246769"/>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jednu odpoveď z vopred preddefinovaného zoznamu variantov.</a:t>
            </a:r>
          </a:p>
          <a:p>
            <a:endParaRPr lang="sk-SK" sz="1400" b="1" i="1" noProof="0" dirty="0">
              <a:solidFill>
                <a:srgbClr val="007C85"/>
              </a:solidFill>
            </a:endParaRPr>
          </a:p>
          <a:p>
            <a:r>
              <a:rPr lang="sk-SK" sz="1400" b="1" i="1" noProof="0" dirty="0">
                <a:solidFill>
                  <a:srgbClr val="007C85"/>
                </a:solidFill>
              </a:rPr>
              <a:t>Varianty boli respondentom predkladané v rotovanom poradí. </a:t>
            </a:r>
          </a:p>
          <a:p>
            <a:endParaRPr lang="sk-SK" sz="1400" b="1" i="1" noProof="0" dirty="0">
              <a:solidFill>
                <a:srgbClr val="007C85"/>
              </a:solidFill>
            </a:endParaRPr>
          </a:p>
          <a:p>
            <a:r>
              <a:rPr lang="sk-SK" sz="1400" b="1" i="1" noProof="0" dirty="0">
                <a:solidFill>
                  <a:srgbClr val="007C85"/>
                </a:solidFill>
              </a:rPr>
              <a:t>Možnosť len jednej odpovede. </a:t>
            </a:r>
          </a:p>
        </p:txBody>
      </p:sp>
    </p:spTree>
    <p:extLst>
      <p:ext uri="{BB962C8B-B14F-4D97-AF65-F5344CB8AC3E}">
        <p14:creationId xmlns:p14="http://schemas.microsoft.com/office/powerpoint/2010/main" val="729106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E31D5-290F-CCB0-1BB0-EDC5C2AD5F0D}"/>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430A6027-1B76-2C73-F6BA-C9B12F55EC44}"/>
              </a:ext>
            </a:extLst>
          </p:cNvPr>
          <p:cNvSpPr>
            <a:spLocks noGrp="1"/>
          </p:cNvSpPr>
          <p:nvPr>
            <p:ph type="sldNum" sz="quarter" idx="12"/>
          </p:nvPr>
        </p:nvSpPr>
        <p:spPr/>
        <p:txBody>
          <a:bodyPr/>
          <a:lstStyle/>
          <a:p>
            <a:fld id="{E22A21EE-E470-455F-A79A-99BAC7D9B894}" type="slidenum">
              <a:rPr lang="sk-SK" smtClean="0"/>
              <a:pPr/>
              <a:t>5</a:t>
            </a:fld>
            <a:endParaRPr lang="sk-SK" dirty="0"/>
          </a:p>
        </p:txBody>
      </p:sp>
      <p:sp>
        <p:nvSpPr>
          <p:cNvPr id="3" name="Obdĺžnik 2">
            <a:extLst>
              <a:ext uri="{FF2B5EF4-FFF2-40B4-BE49-F238E27FC236}">
                <a16:creationId xmlns:a16="http://schemas.microsoft.com/office/drawing/2014/main" id="{8F3253F3-AAD1-8A93-7E6E-D488B1E988B7}"/>
              </a:ext>
            </a:extLst>
          </p:cNvPr>
          <p:cNvSpPr/>
          <p:nvPr/>
        </p:nvSpPr>
        <p:spPr>
          <a:xfrm>
            <a:off x="1047751" y="1011171"/>
            <a:ext cx="10096500" cy="5005165"/>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4" name="BlokTextu 3">
            <a:extLst>
              <a:ext uri="{FF2B5EF4-FFF2-40B4-BE49-F238E27FC236}">
                <a16:creationId xmlns:a16="http://schemas.microsoft.com/office/drawing/2014/main" id="{6D3C45AC-E598-90E0-0066-68526DF67E06}"/>
              </a:ext>
            </a:extLst>
          </p:cNvPr>
          <p:cNvSpPr txBox="1"/>
          <p:nvPr/>
        </p:nvSpPr>
        <p:spPr>
          <a:xfrm>
            <a:off x="1940767" y="1399592"/>
            <a:ext cx="130629" cy="369332"/>
          </a:xfrm>
          <a:prstGeom prst="rect">
            <a:avLst/>
          </a:prstGeom>
          <a:noFill/>
        </p:spPr>
        <p:txBody>
          <a:bodyPr wrap="square" rtlCol="0">
            <a:spAutoFit/>
          </a:bodyPr>
          <a:lstStyle/>
          <a:p>
            <a:endParaRPr lang="sk-SK" dirty="0"/>
          </a:p>
        </p:txBody>
      </p:sp>
      <p:sp>
        <p:nvSpPr>
          <p:cNvPr id="10" name="TextBox 10240">
            <a:extLst>
              <a:ext uri="{FF2B5EF4-FFF2-40B4-BE49-F238E27FC236}">
                <a16:creationId xmlns:a16="http://schemas.microsoft.com/office/drawing/2014/main" id="{306754ED-F352-754C-691F-9AEF8B4F06D3}"/>
              </a:ext>
            </a:extLst>
          </p:cNvPr>
          <p:cNvSpPr txBox="1">
            <a:spLocks noChangeArrowheads="1"/>
          </p:cNvSpPr>
          <p:nvPr/>
        </p:nvSpPr>
        <p:spPr bwMode="auto">
          <a:xfrm>
            <a:off x="1047749" y="624741"/>
            <a:ext cx="10096501"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12" name="TextBox 10240">
            <a:extLst>
              <a:ext uri="{FF2B5EF4-FFF2-40B4-BE49-F238E27FC236}">
                <a16:creationId xmlns:a16="http://schemas.microsoft.com/office/drawing/2014/main" id="{3EC470B9-3A7C-D349-A1DE-AE069EDF55D8}"/>
              </a:ext>
            </a:extLst>
          </p:cNvPr>
          <p:cNvSpPr txBox="1">
            <a:spLocks noChangeArrowheads="1"/>
          </p:cNvSpPr>
          <p:nvPr/>
        </p:nvSpPr>
        <p:spPr bwMode="auto">
          <a:xfrm>
            <a:off x="1047751" y="115200"/>
            <a:ext cx="10096499"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2. VYSPORIADANIE SA S MNOŽSTVOM ODPADU</a:t>
            </a:r>
          </a:p>
        </p:txBody>
      </p:sp>
      <p:graphicFrame>
        <p:nvGraphicFramePr>
          <p:cNvPr id="7" name="Graf 6">
            <a:extLst>
              <a:ext uri="{FF2B5EF4-FFF2-40B4-BE49-F238E27FC236}">
                <a16:creationId xmlns:a16="http://schemas.microsoft.com/office/drawing/2014/main" id="{22944069-D9E3-A711-3135-F35A36BB32AC}"/>
              </a:ext>
            </a:extLst>
          </p:cNvPr>
          <p:cNvGraphicFramePr/>
          <p:nvPr/>
        </p:nvGraphicFramePr>
        <p:xfrm>
          <a:off x="5570621" y="1311442"/>
          <a:ext cx="5317957" cy="15881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af 7">
            <a:extLst>
              <a:ext uri="{FF2B5EF4-FFF2-40B4-BE49-F238E27FC236}">
                <a16:creationId xmlns:a16="http://schemas.microsoft.com/office/drawing/2014/main" id="{F6FA4D80-D7E2-939C-5E9F-0C940D1F5E34}"/>
              </a:ext>
            </a:extLst>
          </p:cNvPr>
          <p:cNvGraphicFramePr/>
          <p:nvPr/>
        </p:nvGraphicFramePr>
        <p:xfrm>
          <a:off x="5570621" y="2899359"/>
          <a:ext cx="5317957" cy="15881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Graf 8">
            <a:extLst>
              <a:ext uri="{FF2B5EF4-FFF2-40B4-BE49-F238E27FC236}">
                <a16:creationId xmlns:a16="http://schemas.microsoft.com/office/drawing/2014/main" id="{D8CCB21D-4794-3824-4176-D4C678F1956D}"/>
              </a:ext>
            </a:extLst>
          </p:cNvPr>
          <p:cNvGraphicFramePr/>
          <p:nvPr/>
        </p:nvGraphicFramePr>
        <p:xfrm>
          <a:off x="5570621" y="4523372"/>
          <a:ext cx="5317957" cy="1588169"/>
        </p:xfrm>
        <a:graphic>
          <a:graphicData uri="http://schemas.openxmlformats.org/drawingml/2006/chart">
            <c:chart xmlns:c="http://schemas.openxmlformats.org/drawingml/2006/chart" xmlns:r="http://schemas.openxmlformats.org/officeDocument/2006/relationships" r:id="rId5"/>
          </a:graphicData>
        </a:graphic>
      </p:graphicFrame>
      <p:sp>
        <p:nvSpPr>
          <p:cNvPr id="5" name="BlokTextu 4">
            <a:extLst>
              <a:ext uri="{FF2B5EF4-FFF2-40B4-BE49-F238E27FC236}">
                <a16:creationId xmlns:a16="http://schemas.microsoft.com/office/drawing/2014/main" id="{D8844611-648D-9C5E-C8CB-2704D83A5AFF}"/>
              </a:ext>
            </a:extLst>
          </p:cNvPr>
          <p:cNvSpPr txBox="1"/>
          <p:nvPr/>
        </p:nvSpPr>
        <p:spPr>
          <a:xfrm>
            <a:off x="1047749" y="990553"/>
            <a:ext cx="10096501" cy="4939814"/>
          </a:xfrm>
          <a:prstGeom prst="rect">
            <a:avLst/>
          </a:prstGeom>
          <a:noFill/>
        </p:spPr>
        <p:txBody>
          <a:bodyPr wrap="square" rtlCol="0">
            <a:spAutoFit/>
          </a:bodyPr>
          <a:lstStyle/>
          <a:p>
            <a:pPr algn="just"/>
            <a:r>
              <a:rPr lang="sk-SK" dirty="0"/>
              <a:t>Respondenti mali odpovedať na otázku: „Existuje viacero spôsobov, ako sa vysporiadať s množstvom odpadu. Ktorý považujete za najsprávnejší?“</a:t>
            </a:r>
          </a:p>
          <a:p>
            <a:pPr marL="285750" indent="-285750" algn="just">
              <a:spcBef>
                <a:spcPts val="600"/>
              </a:spcBef>
              <a:buFont typeface="Arial" panose="020B0604020202020204" pitchFamily="34" charset="0"/>
              <a:buChar char="•"/>
            </a:pPr>
            <a:r>
              <a:rPr lang="sk-SK" dirty="0"/>
              <a:t>Približne</a:t>
            </a:r>
            <a:r>
              <a:rPr lang="sk-SK" b="1" dirty="0"/>
              <a:t> 7 z 10 opýtaných </a:t>
            </a:r>
            <a:r>
              <a:rPr lang="sk-SK" dirty="0"/>
              <a:t>(71,4%) respondentov deklaruje, že najsprávnejšie je </a:t>
            </a:r>
            <a:r>
              <a:rPr lang="sk-SK" b="1" dirty="0"/>
              <a:t>triedenie a recyklácia odpadu </a:t>
            </a:r>
            <a:r>
              <a:rPr lang="sk-SK" dirty="0"/>
              <a:t>s tým, že odpad, ktorý sa nedá recyklovať, </a:t>
            </a:r>
            <a:r>
              <a:rPr lang="sk-SK" b="1" dirty="0"/>
              <a:t>sa</a:t>
            </a:r>
            <a:r>
              <a:rPr lang="sk-SK" dirty="0"/>
              <a:t> </a:t>
            </a:r>
            <a:r>
              <a:rPr lang="sk-SK" b="1" dirty="0"/>
              <a:t>zhodnotí </a:t>
            </a:r>
            <a:r>
              <a:rPr lang="sk-SK" dirty="0"/>
              <a:t>(spaľovaním v na to určenom zariadení) na elektrinu a teplo.</a:t>
            </a:r>
          </a:p>
          <a:p>
            <a:pPr marL="285750" lvl="0" indent="-285750" algn="just">
              <a:spcBef>
                <a:spcPts val="600"/>
              </a:spcBef>
              <a:buFont typeface="Arial" panose="020B0604020202020204" pitchFamily="34" charset="0"/>
              <a:buChar char="•"/>
            </a:pPr>
            <a:r>
              <a:rPr lang="sk-SK" b="1" dirty="0"/>
              <a:t>15,5% </a:t>
            </a:r>
            <a:r>
              <a:rPr lang="sk-SK" dirty="0"/>
              <a:t>opýtaných uviedlo, že najsprávnejším spôsobom je </a:t>
            </a:r>
            <a:r>
              <a:rPr lang="sk-SK" b="1" dirty="0"/>
              <a:t>vedomé znižovanie a eliminovanie množstva</a:t>
            </a:r>
            <a:r>
              <a:rPr lang="sk-SK" dirty="0"/>
              <a:t> odpadu.</a:t>
            </a:r>
          </a:p>
          <a:p>
            <a:pPr marL="285750" lvl="0" indent="-285750" algn="just">
              <a:spcBef>
                <a:spcPts val="600"/>
              </a:spcBef>
              <a:buFont typeface="Arial" panose="020B0604020202020204" pitchFamily="34" charset="0"/>
              <a:buChar char="•"/>
            </a:pPr>
            <a:r>
              <a:rPr lang="sk-SK" b="1" dirty="0"/>
              <a:t>9,9% </a:t>
            </a:r>
            <a:r>
              <a:rPr lang="sk-SK" dirty="0"/>
              <a:t>respondentov uviedlo, že najsprávnejšie je </a:t>
            </a:r>
            <a:r>
              <a:rPr lang="sk-SK" b="1" dirty="0"/>
              <a:t>triedenie a recyklácia odpadu </a:t>
            </a:r>
            <a:r>
              <a:rPr lang="sk-SK" dirty="0"/>
              <a:t>s tým, že odpad, ktorý sa nedá recyklovať, uložíme na skládky.</a:t>
            </a:r>
          </a:p>
          <a:p>
            <a:pPr marL="285750" lvl="0" indent="-285750" algn="just">
              <a:spcBef>
                <a:spcPts val="600"/>
              </a:spcBef>
              <a:buFont typeface="Arial" panose="020B0604020202020204" pitchFamily="34" charset="0"/>
              <a:buChar char="•"/>
            </a:pPr>
            <a:r>
              <a:rPr lang="sk-SK" dirty="0"/>
              <a:t>Len </a:t>
            </a:r>
            <a:r>
              <a:rPr lang="sk-SK" b="1" dirty="0"/>
              <a:t>1,7% </a:t>
            </a:r>
            <a:r>
              <a:rPr lang="sk-SK" dirty="0"/>
              <a:t>respondentov si myslí, že najsprávnejším spôsobom je </a:t>
            </a:r>
            <a:r>
              <a:rPr lang="sk-SK" b="1" dirty="0"/>
              <a:t>vývoz odpadu na skládky</a:t>
            </a:r>
            <a:r>
              <a:rPr lang="sk-SK" dirty="0"/>
              <a:t>. </a:t>
            </a:r>
          </a:p>
          <a:p>
            <a:pPr marL="285750" lvl="0" indent="-285750" algn="just">
              <a:spcBef>
                <a:spcPts val="600"/>
              </a:spcBef>
              <a:buFont typeface="Arial" panose="020B0604020202020204" pitchFamily="34" charset="0"/>
              <a:buChar char="•"/>
            </a:pPr>
            <a:r>
              <a:rPr lang="sk-SK" dirty="0"/>
              <a:t>1,5% opýtaných nevedelo, resp. nechcelo odpovedať. </a:t>
            </a:r>
          </a:p>
          <a:p>
            <a:pPr lvl="0" algn="just">
              <a:spcBef>
                <a:spcPts val="1800"/>
              </a:spcBef>
            </a:pPr>
            <a:r>
              <a:rPr lang="sk-SK" dirty="0">
                <a:solidFill>
                  <a:srgbClr val="0070C0"/>
                </a:solidFill>
              </a:rPr>
              <a:t>Rozdiely z hľadiska sociodemografických kategórií:</a:t>
            </a:r>
          </a:p>
          <a:p>
            <a:pPr marL="285750" lvl="0" indent="-285750" algn="just">
              <a:spcBef>
                <a:spcPts val="600"/>
              </a:spcBef>
              <a:buFont typeface="Arial" panose="020B0604020202020204" pitchFamily="34" charset="0"/>
              <a:buChar char="•"/>
            </a:pPr>
            <a:r>
              <a:rPr lang="sk-SK" dirty="0">
                <a:solidFill>
                  <a:srgbClr val="0070C0"/>
                </a:solidFill>
              </a:rPr>
              <a:t>Zhodnotenie nerecyklovateľného odpadu spaľovaním považujú za najsprávnejší spôsob nadpriemerne muži; 50 a viacroční, s VŠ vzdelaním; obyvatelia Nitrianskeho kraja a respondenti inej ako slovenskej či maďarskej národnosti.</a:t>
            </a:r>
          </a:p>
        </p:txBody>
      </p:sp>
    </p:spTree>
    <p:extLst>
      <p:ext uri="{BB962C8B-B14F-4D97-AF65-F5344CB8AC3E}">
        <p14:creationId xmlns:p14="http://schemas.microsoft.com/office/powerpoint/2010/main" val="4110864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B6956-E0A4-AE27-1419-236B14B879E2}"/>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DF897579-D16A-683D-EDDD-299218A16861}"/>
              </a:ext>
            </a:extLst>
          </p:cNvPr>
          <p:cNvSpPr/>
          <p:nvPr/>
        </p:nvSpPr>
        <p:spPr>
          <a:xfrm>
            <a:off x="885372" y="1318356"/>
            <a:ext cx="10711542" cy="4771157"/>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graphicFrame>
        <p:nvGraphicFramePr>
          <p:cNvPr id="7" name="Graf 6">
            <a:extLst>
              <a:ext uri="{FF2B5EF4-FFF2-40B4-BE49-F238E27FC236}">
                <a16:creationId xmlns:a16="http://schemas.microsoft.com/office/drawing/2014/main" id="{4C2E9762-C40D-7A05-8C12-540A4C25A6C0}"/>
              </a:ext>
            </a:extLst>
          </p:cNvPr>
          <p:cNvGraphicFramePr>
            <a:graphicFrameLocks/>
          </p:cNvGraphicFramePr>
          <p:nvPr>
            <p:extLst>
              <p:ext uri="{D42A27DB-BD31-4B8C-83A1-F6EECF244321}">
                <p14:modId xmlns:p14="http://schemas.microsoft.com/office/powerpoint/2010/main" val="2003833311"/>
              </p:ext>
            </p:extLst>
          </p:nvPr>
        </p:nvGraphicFramePr>
        <p:xfrm>
          <a:off x="1155247" y="1441468"/>
          <a:ext cx="9750867" cy="4278715"/>
        </p:xfrm>
        <a:graphic>
          <a:graphicData uri="http://schemas.openxmlformats.org/drawingml/2006/chart">
            <c:chart xmlns:c="http://schemas.openxmlformats.org/drawingml/2006/chart" xmlns:r="http://schemas.openxmlformats.org/officeDocument/2006/relationships" r:id="rId3"/>
          </a:graphicData>
        </a:graphic>
      </p:graphicFrame>
      <p:sp>
        <p:nvSpPr>
          <p:cNvPr id="2" name="Zástupný objekt pre číslo snímky 1">
            <a:extLst>
              <a:ext uri="{FF2B5EF4-FFF2-40B4-BE49-F238E27FC236}">
                <a16:creationId xmlns:a16="http://schemas.microsoft.com/office/drawing/2014/main" id="{043FD7E0-4BA3-1304-0ADF-F7E2D2A41BED}"/>
              </a:ext>
            </a:extLst>
          </p:cNvPr>
          <p:cNvSpPr>
            <a:spLocks noGrp="1"/>
          </p:cNvSpPr>
          <p:nvPr>
            <p:ph type="sldNum" sz="quarter" idx="12"/>
          </p:nvPr>
        </p:nvSpPr>
        <p:spPr/>
        <p:txBody>
          <a:bodyPr/>
          <a:lstStyle/>
          <a:p>
            <a:fld id="{E22A21EE-E470-455F-A79A-99BAC7D9B894}" type="slidenum">
              <a:rPr lang="sk-SK" noProof="0" smtClean="0"/>
              <a:pPr/>
              <a:t>6</a:t>
            </a:fld>
            <a:endParaRPr lang="sk-SK" noProof="0" dirty="0"/>
          </a:p>
        </p:txBody>
      </p:sp>
      <p:sp>
        <p:nvSpPr>
          <p:cNvPr id="5" name="TextBox 10240">
            <a:extLst>
              <a:ext uri="{FF2B5EF4-FFF2-40B4-BE49-F238E27FC236}">
                <a16:creationId xmlns:a16="http://schemas.microsoft.com/office/drawing/2014/main" id="{9320D5B3-AA22-7F47-78A1-5B84AB6DBD14}"/>
              </a:ext>
            </a:extLst>
          </p:cNvPr>
          <p:cNvSpPr txBox="1">
            <a:spLocks noChangeArrowheads="1"/>
          </p:cNvSpPr>
          <p:nvPr/>
        </p:nvSpPr>
        <p:spPr bwMode="auto">
          <a:xfrm>
            <a:off x="1220566" y="686001"/>
            <a:ext cx="9750868" cy="584775"/>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800" dirty="0">
                <a:solidFill>
                  <a:srgbClr val="F6E0C0"/>
                </a:solidFill>
              </a:rPr>
              <a:t>Prečo podľa vás vznikajú na Slovensku nelegálne skládky? Prečítam vám možnosti:</a:t>
            </a:r>
          </a:p>
          <a:p>
            <a:r>
              <a:rPr lang="sk-SK" sz="1400" noProof="0" dirty="0">
                <a:solidFill>
                  <a:srgbClr val="CCFF33"/>
                </a:solidFill>
                <a:ea typeface="Calibri" panose="020F0502020204030204" pitchFamily="34" charset="0"/>
              </a:rPr>
              <a:t>Odpovede všetkých respondentov</a:t>
            </a:r>
            <a:endParaRPr lang="sk-SK" sz="1100" noProof="0" dirty="0">
              <a:solidFill>
                <a:srgbClr val="CCFF33"/>
              </a:solidFill>
            </a:endParaRPr>
          </a:p>
        </p:txBody>
      </p:sp>
      <p:sp>
        <p:nvSpPr>
          <p:cNvPr id="9" name="TextBox 10240">
            <a:extLst>
              <a:ext uri="{FF2B5EF4-FFF2-40B4-BE49-F238E27FC236}">
                <a16:creationId xmlns:a16="http://schemas.microsoft.com/office/drawing/2014/main" id="{A2C5B35A-9F49-3289-079B-F0DFEBF41694}"/>
              </a:ext>
            </a:extLst>
          </p:cNvPr>
          <p:cNvSpPr txBox="1">
            <a:spLocks noChangeArrowheads="1"/>
          </p:cNvSpPr>
          <p:nvPr/>
        </p:nvSpPr>
        <p:spPr bwMode="auto">
          <a:xfrm>
            <a:off x="1220566" y="115200"/>
            <a:ext cx="9750868"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3. VZNIK NELEGÁLNYCH SKLÁDOK</a:t>
            </a:r>
          </a:p>
        </p:txBody>
      </p:sp>
      <p:sp>
        <p:nvSpPr>
          <p:cNvPr id="10" name="BlokTextu 9">
            <a:extLst>
              <a:ext uri="{FF2B5EF4-FFF2-40B4-BE49-F238E27FC236}">
                <a16:creationId xmlns:a16="http://schemas.microsoft.com/office/drawing/2014/main" id="{2367CBE8-2D68-563D-E096-ABD913ECDD17}"/>
              </a:ext>
            </a:extLst>
          </p:cNvPr>
          <p:cNvSpPr txBox="1"/>
          <p:nvPr/>
        </p:nvSpPr>
        <p:spPr>
          <a:xfrm>
            <a:off x="194315" y="2042293"/>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graphicFrame>
        <p:nvGraphicFramePr>
          <p:cNvPr id="4" name="Graf 3">
            <a:extLst>
              <a:ext uri="{FF2B5EF4-FFF2-40B4-BE49-F238E27FC236}">
                <a16:creationId xmlns:a16="http://schemas.microsoft.com/office/drawing/2014/main" id="{9F074F3A-10C3-2870-FE25-9E2829BE8012}"/>
              </a:ext>
            </a:extLst>
          </p:cNvPr>
          <p:cNvGraphicFramePr>
            <a:graphicFrameLocks/>
          </p:cNvGraphicFramePr>
          <p:nvPr>
            <p:extLst>
              <p:ext uri="{D42A27DB-BD31-4B8C-83A1-F6EECF244321}">
                <p14:modId xmlns:p14="http://schemas.microsoft.com/office/powerpoint/2010/main" val="3915287007"/>
              </p:ext>
            </p:extLst>
          </p:nvPr>
        </p:nvGraphicFramePr>
        <p:xfrm>
          <a:off x="885371" y="1318357"/>
          <a:ext cx="10711542" cy="4771157"/>
        </p:xfrm>
        <a:graphic>
          <a:graphicData uri="http://schemas.openxmlformats.org/drawingml/2006/chart">
            <c:chart xmlns:c="http://schemas.openxmlformats.org/drawingml/2006/chart" xmlns:r="http://schemas.openxmlformats.org/officeDocument/2006/relationships" r:id="rId4"/>
          </a:graphicData>
        </a:graphic>
      </p:graphicFrame>
      <p:sp>
        <p:nvSpPr>
          <p:cNvPr id="8" name="BlokTextu 7">
            <a:extLst>
              <a:ext uri="{FF2B5EF4-FFF2-40B4-BE49-F238E27FC236}">
                <a16:creationId xmlns:a16="http://schemas.microsoft.com/office/drawing/2014/main" id="{53AFF637-E3A3-145F-6D77-6B25616EF487}"/>
              </a:ext>
            </a:extLst>
          </p:cNvPr>
          <p:cNvSpPr txBox="1"/>
          <p:nvPr/>
        </p:nvSpPr>
        <p:spPr>
          <a:xfrm>
            <a:off x="6836228" y="1379912"/>
            <a:ext cx="4760685" cy="1107996"/>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400" b="1" i="1" noProof="0" dirty="0">
                <a:solidFill>
                  <a:srgbClr val="007C85"/>
                </a:solidFill>
              </a:rPr>
              <a:t>Respondent si mohol vybrať jednu odpoveď z vopred preddefinovaného zoznamu variantov.</a:t>
            </a:r>
          </a:p>
          <a:p>
            <a:pPr>
              <a:spcBef>
                <a:spcPts val="600"/>
              </a:spcBef>
            </a:pPr>
            <a:r>
              <a:rPr lang="sk-SK" sz="1400" b="1" i="1" noProof="0" dirty="0">
                <a:solidFill>
                  <a:srgbClr val="007C85"/>
                </a:solidFill>
              </a:rPr>
              <a:t>Varianty boli respondentom predkladané v rotovanom poradí. </a:t>
            </a:r>
          </a:p>
          <a:p>
            <a:pPr>
              <a:spcBef>
                <a:spcPts val="600"/>
              </a:spcBef>
            </a:pPr>
            <a:r>
              <a:rPr lang="sk-SK" sz="1400" b="1" i="1" noProof="0" dirty="0">
                <a:solidFill>
                  <a:srgbClr val="007C85"/>
                </a:solidFill>
              </a:rPr>
              <a:t>Možnosť len jednej odpovede. </a:t>
            </a:r>
          </a:p>
        </p:txBody>
      </p:sp>
    </p:spTree>
    <p:extLst>
      <p:ext uri="{BB962C8B-B14F-4D97-AF65-F5344CB8AC3E}">
        <p14:creationId xmlns:p14="http://schemas.microsoft.com/office/powerpoint/2010/main" val="242114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B0A96-F787-72D9-F0D1-064E2E0C0D97}"/>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689994EF-6667-6CB9-BAFA-F878D40CD8DD}"/>
              </a:ext>
            </a:extLst>
          </p:cNvPr>
          <p:cNvSpPr/>
          <p:nvPr/>
        </p:nvSpPr>
        <p:spPr>
          <a:xfrm>
            <a:off x="990180" y="1011171"/>
            <a:ext cx="10693820"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2" name="Zástupný objekt pre číslo snímky 1">
            <a:extLst>
              <a:ext uri="{FF2B5EF4-FFF2-40B4-BE49-F238E27FC236}">
                <a16:creationId xmlns:a16="http://schemas.microsoft.com/office/drawing/2014/main" id="{6CE5592B-ECFA-2F4A-64A5-9E1481E8A24A}"/>
              </a:ext>
            </a:extLst>
          </p:cNvPr>
          <p:cNvSpPr>
            <a:spLocks noGrp="1"/>
          </p:cNvSpPr>
          <p:nvPr>
            <p:ph type="sldNum" sz="quarter" idx="12"/>
          </p:nvPr>
        </p:nvSpPr>
        <p:spPr/>
        <p:txBody>
          <a:bodyPr/>
          <a:lstStyle/>
          <a:p>
            <a:fld id="{E22A21EE-E470-455F-A79A-99BAC7D9B894}" type="slidenum">
              <a:rPr lang="sk-SK" noProof="0" smtClean="0"/>
              <a:pPr/>
              <a:t>7</a:t>
            </a:fld>
            <a:endParaRPr lang="sk-SK" noProof="0" dirty="0"/>
          </a:p>
        </p:txBody>
      </p:sp>
      <p:sp>
        <p:nvSpPr>
          <p:cNvPr id="5" name="TextBox 10240">
            <a:extLst>
              <a:ext uri="{FF2B5EF4-FFF2-40B4-BE49-F238E27FC236}">
                <a16:creationId xmlns:a16="http://schemas.microsoft.com/office/drawing/2014/main" id="{E6267A5D-5736-4223-2B0F-6062B545669F}"/>
              </a:ext>
            </a:extLst>
          </p:cNvPr>
          <p:cNvSpPr txBox="1">
            <a:spLocks noChangeArrowheads="1"/>
          </p:cNvSpPr>
          <p:nvPr/>
        </p:nvSpPr>
        <p:spPr bwMode="auto">
          <a:xfrm>
            <a:off x="1105319" y="624741"/>
            <a:ext cx="10219173"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7F761F92-D6AC-F1EE-A8AD-26039D30EB7D}"/>
              </a:ext>
            </a:extLst>
          </p:cNvPr>
          <p:cNvSpPr txBox="1">
            <a:spLocks noChangeArrowheads="1"/>
          </p:cNvSpPr>
          <p:nvPr/>
        </p:nvSpPr>
        <p:spPr bwMode="auto">
          <a:xfrm>
            <a:off x="1105319" y="115200"/>
            <a:ext cx="10219173"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3. VZNIK NELEGÁLNYCH SKLÁDOK</a:t>
            </a:r>
          </a:p>
        </p:txBody>
      </p:sp>
      <p:sp>
        <p:nvSpPr>
          <p:cNvPr id="4" name="BlokTextu 3">
            <a:extLst>
              <a:ext uri="{FF2B5EF4-FFF2-40B4-BE49-F238E27FC236}">
                <a16:creationId xmlns:a16="http://schemas.microsoft.com/office/drawing/2014/main" id="{DAF24DF8-D792-80B4-D57F-25818380B61C}"/>
              </a:ext>
            </a:extLst>
          </p:cNvPr>
          <p:cNvSpPr txBox="1"/>
          <p:nvPr/>
        </p:nvSpPr>
        <p:spPr>
          <a:xfrm>
            <a:off x="990180" y="1011171"/>
            <a:ext cx="10693819" cy="4816703"/>
          </a:xfrm>
          <a:prstGeom prst="rect">
            <a:avLst/>
          </a:prstGeom>
          <a:noFill/>
        </p:spPr>
        <p:txBody>
          <a:bodyPr wrap="square" rtlCol="0">
            <a:spAutoFit/>
          </a:bodyPr>
          <a:lstStyle/>
          <a:p>
            <a:pPr algn="just"/>
            <a:r>
              <a:rPr lang="sk-SK" dirty="0"/>
              <a:t>Respondenti mali odpovedať na otázku: „Prečo podľa vás vznikajú na Slovensku nelegálne skládky?“</a:t>
            </a:r>
          </a:p>
          <a:p>
            <a:pPr marL="285750" indent="-285750" algn="just">
              <a:spcBef>
                <a:spcPts val="600"/>
              </a:spcBef>
              <a:buFont typeface="Arial" panose="020B0604020202020204" pitchFamily="34" charset="0"/>
              <a:buChar char="•"/>
            </a:pPr>
            <a:r>
              <a:rPr lang="sk-SK" b="1" dirty="0"/>
              <a:t>63,8% </a:t>
            </a:r>
            <a:r>
              <a:rPr lang="sk-SK" dirty="0"/>
              <a:t>opýtaných uviedlo, že nelegálne skládky na Slovensku vznikajú kvôli </a:t>
            </a:r>
            <a:r>
              <a:rPr lang="sk-SK" b="1" dirty="0"/>
              <a:t>ľahostajnosti</a:t>
            </a:r>
            <a:r>
              <a:rPr lang="sk-SK" dirty="0"/>
              <a:t> ľudí.</a:t>
            </a:r>
          </a:p>
          <a:p>
            <a:pPr marL="285750" lvl="0" indent="-285750" algn="just">
              <a:spcBef>
                <a:spcPts val="600"/>
              </a:spcBef>
              <a:buFont typeface="Arial" panose="020B0604020202020204" pitchFamily="34" charset="0"/>
              <a:buChar char="•"/>
            </a:pPr>
            <a:r>
              <a:rPr lang="sk-SK" b="1" dirty="0"/>
              <a:t>21,1% </a:t>
            </a:r>
            <a:r>
              <a:rPr lang="sk-SK" dirty="0"/>
              <a:t>respondentov,  čiže približne pätina si myslí, že kvôli </a:t>
            </a:r>
            <a:r>
              <a:rPr lang="sk-SK" b="1" dirty="0"/>
              <a:t>vysokým cenám </a:t>
            </a:r>
            <a:r>
              <a:rPr lang="sk-SK" dirty="0"/>
              <a:t>za odvoz odpadu.</a:t>
            </a:r>
          </a:p>
          <a:p>
            <a:pPr marL="285750" indent="-285750" algn="just">
              <a:spcBef>
                <a:spcPts val="600"/>
              </a:spcBef>
              <a:buFont typeface="Arial" panose="020B0604020202020204" pitchFamily="34" charset="0"/>
              <a:buChar char="•"/>
            </a:pPr>
            <a:r>
              <a:rPr lang="sk-SK" b="1" dirty="0"/>
              <a:t>7,8% </a:t>
            </a:r>
            <a:r>
              <a:rPr lang="sk-SK" dirty="0"/>
              <a:t>respondentov si myslí, že je to kvôli </a:t>
            </a:r>
            <a:r>
              <a:rPr lang="sk-SK" b="1" dirty="0"/>
              <a:t>nedostatočnej informovanosti</a:t>
            </a:r>
            <a:r>
              <a:rPr lang="sk-SK" dirty="0"/>
              <a:t> o správnom nakladaní s odpadom.</a:t>
            </a:r>
          </a:p>
          <a:p>
            <a:pPr marL="285750" lvl="0" indent="-285750" algn="just">
              <a:spcBef>
                <a:spcPts val="600"/>
              </a:spcBef>
              <a:buFont typeface="Arial" panose="020B0604020202020204" pitchFamily="34" charset="0"/>
              <a:buChar char="•"/>
            </a:pPr>
            <a:r>
              <a:rPr lang="sk-SK" b="1" dirty="0"/>
              <a:t>5,1% </a:t>
            </a:r>
            <a:r>
              <a:rPr lang="sk-SK" dirty="0"/>
              <a:t>respondentov uviedlo, že dôvodom je </a:t>
            </a:r>
            <a:r>
              <a:rPr lang="sk-SK" b="1" dirty="0"/>
              <a:t>neznalosť</a:t>
            </a:r>
            <a:r>
              <a:rPr lang="sk-SK" dirty="0"/>
              <a:t> škodlivých dôsledkov skládok na životné prostredie.</a:t>
            </a:r>
          </a:p>
          <a:p>
            <a:pPr marL="285750" lvl="0" indent="-285750" algn="just">
              <a:spcBef>
                <a:spcPts val="600"/>
              </a:spcBef>
              <a:buFont typeface="Arial" panose="020B0604020202020204" pitchFamily="34" charset="0"/>
              <a:buChar char="•"/>
            </a:pPr>
            <a:r>
              <a:rPr lang="sk-SK" dirty="0"/>
              <a:t>2,2% opýtaných nevedelo, resp. nechcelo odpovedať. </a:t>
            </a:r>
          </a:p>
          <a:p>
            <a:pPr marL="285750" lvl="0" indent="-285750" algn="just">
              <a:spcBef>
                <a:spcPts val="600"/>
              </a:spcBef>
              <a:buFont typeface="Arial" panose="020B0604020202020204" pitchFamily="34" charset="0"/>
              <a:buChar char="•"/>
            </a:pPr>
            <a:endParaRPr lang="sk-SK" dirty="0"/>
          </a:p>
          <a:p>
            <a:pPr lvl="0" algn="just">
              <a:spcBef>
                <a:spcPts val="600"/>
              </a:spcBef>
            </a:pPr>
            <a:r>
              <a:rPr lang="sk-SK" dirty="0">
                <a:solidFill>
                  <a:srgbClr val="0070C0"/>
                </a:solidFill>
              </a:rPr>
              <a:t>Rozdiely z hľadiska sociodemografických kategórií:</a:t>
            </a:r>
          </a:p>
          <a:p>
            <a:pPr marL="285750" lvl="0" indent="-285750" algn="just">
              <a:spcBef>
                <a:spcPts val="600"/>
              </a:spcBef>
              <a:buFont typeface="Arial" panose="020B0604020202020204" pitchFamily="34" charset="0"/>
              <a:buChar char="•"/>
            </a:pPr>
            <a:r>
              <a:rPr lang="sk-SK" u="sng" dirty="0">
                <a:solidFill>
                  <a:srgbClr val="0070C0"/>
                </a:solidFill>
              </a:rPr>
              <a:t>Ľahostajnosť</a:t>
            </a:r>
            <a:r>
              <a:rPr lang="sk-SK" dirty="0">
                <a:solidFill>
                  <a:srgbClr val="0070C0"/>
                </a:solidFill>
              </a:rPr>
              <a:t> ako dôvod vzniku nelegálnych skládok nadpriemerne uvádzali ľudia nad 66 rokov; z BA, TT a TN kraja.</a:t>
            </a:r>
          </a:p>
          <a:p>
            <a:pPr marL="285750" indent="-285750" algn="just">
              <a:spcBef>
                <a:spcPts val="600"/>
              </a:spcBef>
              <a:buFont typeface="Arial" panose="020B0604020202020204" pitchFamily="34" charset="0"/>
              <a:buChar char="•"/>
            </a:pPr>
            <a:r>
              <a:rPr lang="sk-SK" dirty="0">
                <a:solidFill>
                  <a:srgbClr val="0070C0"/>
                </a:solidFill>
              </a:rPr>
              <a:t>Vysoké </a:t>
            </a:r>
            <a:r>
              <a:rPr lang="sk-SK" u="sng" dirty="0">
                <a:solidFill>
                  <a:srgbClr val="0070C0"/>
                </a:solidFill>
              </a:rPr>
              <a:t>ceny</a:t>
            </a:r>
            <a:r>
              <a:rPr lang="sk-SK" dirty="0">
                <a:solidFill>
                  <a:srgbClr val="0070C0"/>
                </a:solidFill>
              </a:rPr>
              <a:t> za odvoz odpadu častejšie uvádzali ľudia vo veku 50 - 65 rokov, z NR a PO kraja.</a:t>
            </a:r>
          </a:p>
          <a:p>
            <a:pPr marL="285750" lvl="0" indent="-285750" algn="just">
              <a:spcBef>
                <a:spcPts val="600"/>
              </a:spcBef>
              <a:buFont typeface="Arial" panose="020B0604020202020204" pitchFamily="34" charset="0"/>
              <a:buChar char="•"/>
            </a:pPr>
            <a:r>
              <a:rPr lang="sk-SK" dirty="0">
                <a:solidFill>
                  <a:srgbClr val="0070C0"/>
                </a:solidFill>
              </a:rPr>
              <a:t>Nedostatočnú </a:t>
            </a:r>
            <a:r>
              <a:rPr lang="sk-SK" u="sng" dirty="0">
                <a:solidFill>
                  <a:srgbClr val="0070C0"/>
                </a:solidFill>
              </a:rPr>
              <a:t>informovanosť</a:t>
            </a:r>
            <a:r>
              <a:rPr lang="sk-SK" dirty="0">
                <a:solidFill>
                  <a:srgbClr val="0070C0"/>
                </a:solidFill>
              </a:rPr>
              <a:t> o správnom nakladaní s odpadom vnímajú ako príčinu najmä najmladší, z BA kraja</a:t>
            </a:r>
            <a:r>
              <a:rPr lang="sk-SK" dirty="0"/>
              <a:t>.</a:t>
            </a:r>
          </a:p>
          <a:p>
            <a:pPr marL="285750" lvl="0" indent="-285750" algn="just">
              <a:spcBef>
                <a:spcPts val="600"/>
              </a:spcBef>
              <a:buFont typeface="Arial" panose="020B0604020202020204" pitchFamily="34" charset="0"/>
              <a:buChar char="•"/>
            </a:pPr>
            <a:r>
              <a:rPr lang="sk-SK" u="sng" dirty="0">
                <a:solidFill>
                  <a:srgbClr val="0070C0"/>
                </a:solidFill>
              </a:rPr>
              <a:t>Neznalosť</a:t>
            </a:r>
            <a:r>
              <a:rPr lang="sk-SK" dirty="0">
                <a:solidFill>
                  <a:srgbClr val="0070C0"/>
                </a:solidFill>
              </a:rPr>
              <a:t> škodlivých dôsledkov nadpriemerne uvádzali 18 – 33-roční; VŠ vzdelaní; z BB kraja.</a:t>
            </a:r>
            <a:endParaRPr lang="en-GB" dirty="0">
              <a:solidFill>
                <a:srgbClr val="0070C0"/>
              </a:solidFill>
            </a:endParaRPr>
          </a:p>
        </p:txBody>
      </p:sp>
    </p:spTree>
    <p:extLst>
      <p:ext uri="{BB962C8B-B14F-4D97-AF65-F5344CB8AC3E}">
        <p14:creationId xmlns:p14="http://schemas.microsoft.com/office/powerpoint/2010/main" val="2284228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53055-3C44-EC6C-9986-535A48EEF58E}"/>
            </a:ext>
          </a:extLst>
        </p:cNvPr>
        <p:cNvGrpSpPr/>
        <p:nvPr/>
      </p:nvGrpSpPr>
      <p:grpSpPr>
        <a:xfrm>
          <a:off x="0" y="0"/>
          <a:ext cx="0" cy="0"/>
          <a:chOff x="0" y="0"/>
          <a:chExt cx="0" cy="0"/>
        </a:xfrm>
      </p:grpSpPr>
      <p:sp>
        <p:nvSpPr>
          <p:cNvPr id="3" name="Obdĺžnik 2">
            <a:extLst>
              <a:ext uri="{FF2B5EF4-FFF2-40B4-BE49-F238E27FC236}">
                <a16:creationId xmlns:a16="http://schemas.microsoft.com/office/drawing/2014/main" id="{D6C41DB5-F1E7-FDB3-4E1F-A1BAB23FEFE9}"/>
              </a:ext>
            </a:extLst>
          </p:cNvPr>
          <p:cNvSpPr/>
          <p:nvPr/>
        </p:nvSpPr>
        <p:spPr>
          <a:xfrm>
            <a:off x="1220563" y="1428059"/>
            <a:ext cx="9750868" cy="4661455"/>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noProof="0" dirty="0"/>
          </a:p>
        </p:txBody>
      </p:sp>
      <p:graphicFrame>
        <p:nvGraphicFramePr>
          <p:cNvPr id="6" name="Graf 5">
            <a:extLst>
              <a:ext uri="{FF2B5EF4-FFF2-40B4-BE49-F238E27FC236}">
                <a16:creationId xmlns:a16="http://schemas.microsoft.com/office/drawing/2014/main" id="{72103DC2-C4DD-EA72-C3D1-B44F9CF0EA64}"/>
              </a:ext>
            </a:extLst>
          </p:cNvPr>
          <p:cNvGraphicFramePr>
            <a:graphicFrameLocks/>
          </p:cNvGraphicFramePr>
          <p:nvPr>
            <p:extLst>
              <p:ext uri="{D42A27DB-BD31-4B8C-83A1-F6EECF244321}">
                <p14:modId xmlns:p14="http://schemas.microsoft.com/office/powerpoint/2010/main" val="2395544995"/>
              </p:ext>
            </p:extLst>
          </p:nvPr>
        </p:nvGraphicFramePr>
        <p:xfrm>
          <a:off x="1220562" y="1393887"/>
          <a:ext cx="9750868" cy="4695627"/>
        </p:xfrm>
        <a:graphic>
          <a:graphicData uri="http://schemas.openxmlformats.org/drawingml/2006/chart">
            <c:chart xmlns:c="http://schemas.openxmlformats.org/drawingml/2006/chart" xmlns:r="http://schemas.openxmlformats.org/officeDocument/2006/relationships" r:id="rId3"/>
          </a:graphicData>
        </a:graphic>
      </p:graphicFrame>
      <p:sp>
        <p:nvSpPr>
          <p:cNvPr id="2" name="Zástupný objekt pre číslo snímky 1">
            <a:extLst>
              <a:ext uri="{FF2B5EF4-FFF2-40B4-BE49-F238E27FC236}">
                <a16:creationId xmlns:a16="http://schemas.microsoft.com/office/drawing/2014/main" id="{DE810923-9921-C67C-637C-391A6DD3BA8C}"/>
              </a:ext>
            </a:extLst>
          </p:cNvPr>
          <p:cNvSpPr>
            <a:spLocks noGrp="1"/>
          </p:cNvSpPr>
          <p:nvPr>
            <p:ph type="sldNum" sz="quarter" idx="12"/>
          </p:nvPr>
        </p:nvSpPr>
        <p:spPr/>
        <p:txBody>
          <a:bodyPr/>
          <a:lstStyle/>
          <a:p>
            <a:fld id="{E22A21EE-E470-455F-A79A-99BAC7D9B894}" type="slidenum">
              <a:rPr lang="sk-SK" noProof="0" smtClean="0"/>
              <a:pPr/>
              <a:t>8</a:t>
            </a:fld>
            <a:endParaRPr lang="sk-SK" noProof="0" dirty="0"/>
          </a:p>
        </p:txBody>
      </p:sp>
      <p:sp>
        <p:nvSpPr>
          <p:cNvPr id="5" name="TextBox 10240">
            <a:extLst>
              <a:ext uri="{FF2B5EF4-FFF2-40B4-BE49-F238E27FC236}">
                <a16:creationId xmlns:a16="http://schemas.microsoft.com/office/drawing/2014/main" id="{1C7FF717-C62F-F745-55C3-836976563461}"/>
              </a:ext>
            </a:extLst>
          </p:cNvPr>
          <p:cNvSpPr txBox="1">
            <a:spLocks noChangeArrowheads="1"/>
          </p:cNvSpPr>
          <p:nvPr/>
        </p:nvSpPr>
        <p:spPr bwMode="auto">
          <a:xfrm>
            <a:off x="1220563" y="556668"/>
            <a:ext cx="9750868" cy="73866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400" dirty="0">
                <a:solidFill>
                  <a:srgbClr val="F6E0C0"/>
                </a:solidFill>
              </a:rPr>
              <a:t>Prečo sa podľa vás verejnosť bráni výstavbe centier na energetické zhodnotenie odpadu, tzv. spaľovní odpadu? Prečítam vám možnosti:</a:t>
            </a:r>
          </a:p>
          <a:p>
            <a:r>
              <a:rPr lang="sk-SK" sz="1400" noProof="0" dirty="0">
                <a:solidFill>
                  <a:srgbClr val="CCFF33"/>
                </a:solidFill>
                <a:ea typeface="Calibri" panose="020F0502020204030204" pitchFamily="34" charset="0"/>
              </a:rPr>
              <a:t>Odpovede všetkých respondentov</a:t>
            </a:r>
            <a:endParaRPr lang="sk-SK" sz="1100" noProof="0" dirty="0">
              <a:solidFill>
                <a:srgbClr val="CCFF33"/>
              </a:solidFill>
            </a:endParaRPr>
          </a:p>
        </p:txBody>
      </p:sp>
      <p:sp>
        <p:nvSpPr>
          <p:cNvPr id="9" name="TextBox 10240">
            <a:extLst>
              <a:ext uri="{FF2B5EF4-FFF2-40B4-BE49-F238E27FC236}">
                <a16:creationId xmlns:a16="http://schemas.microsoft.com/office/drawing/2014/main" id="{B1484B81-F031-FC72-1E4A-4EE9C0AAF302}"/>
              </a:ext>
            </a:extLst>
          </p:cNvPr>
          <p:cNvSpPr txBox="1">
            <a:spLocks noChangeArrowheads="1"/>
          </p:cNvSpPr>
          <p:nvPr/>
        </p:nvSpPr>
        <p:spPr bwMode="auto">
          <a:xfrm>
            <a:off x="1220566" y="115200"/>
            <a:ext cx="9750868" cy="400110"/>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2000" dirty="0">
                <a:solidFill>
                  <a:srgbClr val="007C85"/>
                </a:solidFill>
              </a:rPr>
              <a:t>4. VÝSTAVBA CENTIER NA ENERGETICKÉ ZHODNOTENIE ODPADU</a:t>
            </a:r>
          </a:p>
        </p:txBody>
      </p:sp>
      <p:sp>
        <p:nvSpPr>
          <p:cNvPr id="4" name="BlokTextu 3">
            <a:extLst>
              <a:ext uri="{FF2B5EF4-FFF2-40B4-BE49-F238E27FC236}">
                <a16:creationId xmlns:a16="http://schemas.microsoft.com/office/drawing/2014/main" id="{C13E04FC-6DEF-02CB-B52E-8FCC141AA320}"/>
              </a:ext>
            </a:extLst>
          </p:cNvPr>
          <p:cNvSpPr txBox="1"/>
          <p:nvPr/>
        </p:nvSpPr>
        <p:spPr>
          <a:xfrm>
            <a:off x="194321" y="1393887"/>
            <a:ext cx="1079142" cy="369332"/>
          </a:xfrm>
          <a:prstGeom prst="rect">
            <a:avLst/>
          </a:prstGeom>
          <a:solidFill>
            <a:srgbClr val="007C85"/>
          </a:solidFill>
          <a:ln>
            <a:solidFill>
              <a:srgbClr val="007C85"/>
            </a:solidFill>
          </a:ln>
          <a:effectLst>
            <a:outerShdw blurRad="50800" dist="38100" dir="2700000" algn="tl" rotWithShape="0">
              <a:prstClr val="black">
                <a:alpha val="40000"/>
              </a:prstClr>
            </a:outerShdw>
          </a:effectLst>
        </p:spPr>
        <p:txBody>
          <a:bodyPr wrap="none" rtlCol="0">
            <a:spAutoFit/>
          </a:bodyPr>
          <a:lstStyle/>
          <a:p>
            <a:r>
              <a:rPr lang="sk-SK" b="1" noProof="0" dirty="0">
                <a:solidFill>
                  <a:srgbClr val="F6E0C0"/>
                </a:solidFill>
              </a:rPr>
              <a:t>N = 1 000</a:t>
            </a:r>
          </a:p>
        </p:txBody>
      </p:sp>
      <p:sp>
        <p:nvSpPr>
          <p:cNvPr id="10" name="BlokTextu 9">
            <a:extLst>
              <a:ext uri="{FF2B5EF4-FFF2-40B4-BE49-F238E27FC236}">
                <a16:creationId xmlns:a16="http://schemas.microsoft.com/office/drawing/2014/main" id="{F7EF6E50-4827-44A3-7DF2-97CF07D25216}"/>
              </a:ext>
            </a:extLst>
          </p:cNvPr>
          <p:cNvSpPr txBox="1"/>
          <p:nvPr/>
        </p:nvSpPr>
        <p:spPr>
          <a:xfrm>
            <a:off x="8373554" y="4232988"/>
            <a:ext cx="2597876" cy="1754326"/>
          </a:xfrm>
          <a:prstGeom prst="rect">
            <a:avLst/>
          </a:prstGeom>
          <a:solidFill>
            <a:schemeClr val="bg1"/>
          </a:solidFill>
          <a:ln w="28575">
            <a:solidFill>
              <a:srgbClr val="007C85"/>
            </a:solidFill>
          </a:ln>
          <a:effectLst>
            <a:outerShdw blurRad="50800" dist="38100" dir="2700000" algn="tl" rotWithShape="0">
              <a:prstClr val="black">
                <a:alpha val="40000"/>
              </a:prstClr>
            </a:outerShdw>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sk-SK" sz="1200" b="1" i="1" noProof="0" dirty="0">
                <a:solidFill>
                  <a:srgbClr val="007C85"/>
                </a:solidFill>
              </a:rPr>
              <a:t>Respondent si mohol vybrať odpoveď z vopred preddefinovaného zoznamu variantov, alebo uviesť vlastnú odpoveď.</a:t>
            </a:r>
          </a:p>
          <a:p>
            <a:endParaRPr lang="sk-SK" sz="1200" b="1" i="1" noProof="0" dirty="0">
              <a:solidFill>
                <a:srgbClr val="007C85"/>
              </a:solidFill>
            </a:endParaRPr>
          </a:p>
          <a:p>
            <a:r>
              <a:rPr lang="sk-SK" sz="1200" b="1" i="1" noProof="0" dirty="0">
                <a:solidFill>
                  <a:srgbClr val="007C85"/>
                </a:solidFill>
              </a:rPr>
              <a:t>Varianty boli respondentom predkladané v rotovanom poradí. </a:t>
            </a:r>
          </a:p>
          <a:p>
            <a:endParaRPr lang="sk-SK" sz="1200" b="1" i="1" noProof="0" dirty="0">
              <a:solidFill>
                <a:srgbClr val="007C85"/>
              </a:solidFill>
            </a:endParaRPr>
          </a:p>
          <a:p>
            <a:r>
              <a:rPr lang="sk-SK" sz="1200" b="1" i="1" noProof="0" dirty="0">
                <a:solidFill>
                  <a:srgbClr val="007C85"/>
                </a:solidFill>
                <a:highlight>
                  <a:srgbClr val="CCFF33"/>
                </a:highlight>
              </a:rPr>
              <a:t>Možnosť viacerých odpovedí. </a:t>
            </a:r>
          </a:p>
        </p:txBody>
      </p:sp>
    </p:spTree>
    <p:extLst>
      <p:ext uri="{BB962C8B-B14F-4D97-AF65-F5344CB8AC3E}">
        <p14:creationId xmlns:p14="http://schemas.microsoft.com/office/powerpoint/2010/main" val="404132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12276-AE4A-D1AD-AFAF-E9044D80CFC0}"/>
            </a:ext>
          </a:extLst>
        </p:cNvPr>
        <p:cNvGrpSpPr/>
        <p:nvPr/>
      </p:nvGrpSpPr>
      <p:grpSpPr>
        <a:xfrm>
          <a:off x="0" y="0"/>
          <a:ext cx="0" cy="0"/>
          <a:chOff x="0" y="0"/>
          <a:chExt cx="0" cy="0"/>
        </a:xfrm>
      </p:grpSpPr>
      <p:sp>
        <p:nvSpPr>
          <p:cNvPr id="2" name="Zástupný objekt pre číslo snímky 1">
            <a:extLst>
              <a:ext uri="{FF2B5EF4-FFF2-40B4-BE49-F238E27FC236}">
                <a16:creationId xmlns:a16="http://schemas.microsoft.com/office/drawing/2014/main" id="{A6E0E6B4-51BC-5A3C-E499-AE04E5726AEE}"/>
              </a:ext>
            </a:extLst>
          </p:cNvPr>
          <p:cNvSpPr>
            <a:spLocks noGrp="1"/>
          </p:cNvSpPr>
          <p:nvPr>
            <p:ph type="sldNum" sz="quarter" idx="12"/>
          </p:nvPr>
        </p:nvSpPr>
        <p:spPr/>
        <p:txBody>
          <a:bodyPr/>
          <a:lstStyle/>
          <a:p>
            <a:fld id="{E22A21EE-E470-455F-A79A-99BAC7D9B894}" type="slidenum">
              <a:rPr lang="sk-SK" noProof="0" smtClean="0"/>
              <a:pPr/>
              <a:t>9</a:t>
            </a:fld>
            <a:endParaRPr lang="sk-SK" noProof="0" dirty="0"/>
          </a:p>
        </p:txBody>
      </p:sp>
      <p:sp>
        <p:nvSpPr>
          <p:cNvPr id="5" name="TextBox 10240">
            <a:extLst>
              <a:ext uri="{FF2B5EF4-FFF2-40B4-BE49-F238E27FC236}">
                <a16:creationId xmlns:a16="http://schemas.microsoft.com/office/drawing/2014/main" id="{4195F8A7-56C4-8583-0ACC-CC52B86A2AFB}"/>
              </a:ext>
            </a:extLst>
          </p:cNvPr>
          <p:cNvSpPr txBox="1">
            <a:spLocks noChangeArrowheads="1"/>
          </p:cNvSpPr>
          <p:nvPr/>
        </p:nvSpPr>
        <p:spPr bwMode="auto">
          <a:xfrm>
            <a:off x="1005841" y="681894"/>
            <a:ext cx="10378940" cy="338554"/>
          </a:xfrm>
          <a:prstGeom prst="rect">
            <a:avLst/>
          </a:prstGeom>
          <a:solidFill>
            <a:srgbClr val="007C85"/>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sz="1600" noProof="0" dirty="0">
                <a:solidFill>
                  <a:srgbClr val="F6E0C0"/>
                </a:solidFill>
              </a:rPr>
              <a:t>ZHRNUTIE</a:t>
            </a:r>
            <a:endParaRPr lang="sk-SK" sz="1600" noProof="0" dirty="0">
              <a:solidFill>
                <a:srgbClr val="F6E0C0"/>
              </a:solidFill>
              <a:highlight>
                <a:srgbClr val="800000"/>
              </a:highlight>
            </a:endParaRPr>
          </a:p>
        </p:txBody>
      </p:sp>
      <p:sp>
        <p:nvSpPr>
          <p:cNvPr id="9" name="TextBox 10240">
            <a:extLst>
              <a:ext uri="{FF2B5EF4-FFF2-40B4-BE49-F238E27FC236}">
                <a16:creationId xmlns:a16="http://schemas.microsoft.com/office/drawing/2014/main" id="{DA1C7854-EBEB-EA56-93F8-55FF38F68B41}"/>
              </a:ext>
            </a:extLst>
          </p:cNvPr>
          <p:cNvSpPr txBox="1">
            <a:spLocks noChangeArrowheads="1"/>
          </p:cNvSpPr>
          <p:nvPr/>
        </p:nvSpPr>
        <p:spPr bwMode="auto">
          <a:xfrm>
            <a:off x="1005840" y="115200"/>
            <a:ext cx="10378941" cy="461665"/>
          </a:xfrm>
          <a:prstGeom prst="rect">
            <a:avLst/>
          </a:prstGeom>
          <a:solidFill>
            <a:srgbClr val="F6E0C0"/>
          </a:solidFill>
          <a:ln>
            <a:noFill/>
          </a:ln>
          <a:effectLst>
            <a:outerShdw blurRad="50800" dist="38100" dir="2700000" algn="tl" rotWithShape="0">
              <a:prstClr val="black">
                <a:alpha val="40000"/>
              </a:prstClr>
            </a:outerShdw>
          </a:effectLst>
        </p:spPr>
        <p:txBody>
          <a:bodyPr wrap="square">
            <a:spAutoFit/>
          </a:bodyPr>
          <a:lstStyle>
            <a:defPPr>
              <a:defRPr lang="en-US"/>
            </a:defPPr>
            <a:lvl1pPr algn="ctr" defTabSz="912813">
              <a:defRPr sz="2400" b="1">
                <a:solidFill>
                  <a:schemeClr val="bg1"/>
                </a:solidFill>
                <a:latin typeface="Calibri" panose="020F0502020204030204" pitchFamily="34" charset="0"/>
                <a:cs typeface="Arial" panose="020B0604020202020204" pitchFamily="34" charset="0"/>
              </a:defRPr>
            </a:lvl1pPr>
            <a:lvl2pPr marL="742950" indent="-285750" defTabSz="912813">
              <a:defRPr>
                <a:latin typeface="Arial" panose="020B0604020202020204" pitchFamily="34" charset="0"/>
              </a:defRPr>
            </a:lvl2pPr>
            <a:lvl3pPr marL="1143000" indent="-228600" defTabSz="912813">
              <a:defRPr>
                <a:latin typeface="Arial" panose="020B0604020202020204" pitchFamily="34" charset="0"/>
              </a:defRPr>
            </a:lvl3pPr>
            <a:lvl4pPr marL="1600200" indent="-228600" defTabSz="912813">
              <a:defRPr>
                <a:latin typeface="Arial" panose="020B0604020202020204" pitchFamily="34" charset="0"/>
              </a:defRPr>
            </a:lvl4pPr>
            <a:lvl5pPr marL="2057400" indent="-228600" defTabSz="912813">
              <a:defRPr>
                <a:latin typeface="Arial" panose="020B0604020202020204" pitchFamily="34" charset="0"/>
              </a:defRPr>
            </a:lvl5pPr>
            <a:lvl6pPr marL="2514600" indent="-228600" defTabSz="912813" fontAlgn="base">
              <a:spcBef>
                <a:spcPct val="0"/>
              </a:spcBef>
              <a:spcAft>
                <a:spcPct val="0"/>
              </a:spcAft>
              <a:defRPr>
                <a:latin typeface="Arial" panose="020B0604020202020204" pitchFamily="34" charset="0"/>
              </a:defRPr>
            </a:lvl6pPr>
            <a:lvl7pPr marL="2971800" indent="-228600" defTabSz="912813" fontAlgn="base">
              <a:spcBef>
                <a:spcPct val="0"/>
              </a:spcBef>
              <a:spcAft>
                <a:spcPct val="0"/>
              </a:spcAft>
              <a:defRPr>
                <a:latin typeface="Arial" panose="020B0604020202020204" pitchFamily="34" charset="0"/>
              </a:defRPr>
            </a:lvl7pPr>
            <a:lvl8pPr marL="3429000" indent="-228600" defTabSz="912813" fontAlgn="base">
              <a:spcBef>
                <a:spcPct val="0"/>
              </a:spcBef>
              <a:spcAft>
                <a:spcPct val="0"/>
              </a:spcAft>
              <a:defRPr>
                <a:latin typeface="Arial" panose="020B0604020202020204" pitchFamily="34" charset="0"/>
              </a:defRPr>
            </a:lvl8pPr>
            <a:lvl9pPr marL="3886200" indent="-228600" defTabSz="912813" fontAlgn="base">
              <a:spcBef>
                <a:spcPct val="0"/>
              </a:spcBef>
              <a:spcAft>
                <a:spcPct val="0"/>
              </a:spcAft>
              <a:defRPr>
                <a:latin typeface="Arial" panose="020B0604020202020204" pitchFamily="34" charset="0"/>
              </a:defRPr>
            </a:lvl9pPr>
          </a:lstStyle>
          <a:p>
            <a:r>
              <a:rPr lang="sk-SK" dirty="0">
                <a:solidFill>
                  <a:srgbClr val="007C85"/>
                </a:solidFill>
              </a:rPr>
              <a:t>4. VÝSTAVBA CENTIER NA ENERGETICKÉ ZHODNOTENIE ODPADU</a:t>
            </a:r>
          </a:p>
        </p:txBody>
      </p:sp>
      <p:sp>
        <p:nvSpPr>
          <p:cNvPr id="4" name="Obdĺžnik 3">
            <a:extLst>
              <a:ext uri="{FF2B5EF4-FFF2-40B4-BE49-F238E27FC236}">
                <a16:creationId xmlns:a16="http://schemas.microsoft.com/office/drawing/2014/main" id="{297CBA9A-B384-F2CF-F8CE-E30FEB4DBB4A}"/>
              </a:ext>
            </a:extLst>
          </p:cNvPr>
          <p:cNvSpPr/>
          <p:nvPr/>
        </p:nvSpPr>
        <p:spPr>
          <a:xfrm>
            <a:off x="1005839" y="1101279"/>
            <a:ext cx="10378941" cy="4881822"/>
          </a:xfrm>
          <a:prstGeom prst="rect">
            <a:avLst/>
          </a:prstGeom>
          <a:solidFill>
            <a:schemeClr val="bg1"/>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just">
              <a:spcBef>
                <a:spcPts val="600"/>
              </a:spcBef>
            </a:pPr>
            <a:endParaRPr lang="sk-SK" b="1" noProof="0" dirty="0">
              <a:solidFill>
                <a:schemeClr val="tx1"/>
              </a:solidFill>
            </a:endParaRPr>
          </a:p>
        </p:txBody>
      </p:sp>
      <p:sp>
        <p:nvSpPr>
          <p:cNvPr id="7" name="BlokTextu 6">
            <a:extLst>
              <a:ext uri="{FF2B5EF4-FFF2-40B4-BE49-F238E27FC236}">
                <a16:creationId xmlns:a16="http://schemas.microsoft.com/office/drawing/2014/main" id="{3B979A90-68E2-AC81-7A6F-41D26CD669A7}"/>
              </a:ext>
            </a:extLst>
          </p:cNvPr>
          <p:cNvSpPr txBox="1"/>
          <p:nvPr/>
        </p:nvSpPr>
        <p:spPr>
          <a:xfrm>
            <a:off x="1005840" y="1101279"/>
            <a:ext cx="10378940" cy="4739759"/>
          </a:xfrm>
          <a:prstGeom prst="rect">
            <a:avLst/>
          </a:prstGeom>
          <a:noFill/>
        </p:spPr>
        <p:txBody>
          <a:bodyPr wrap="square" rtlCol="0">
            <a:spAutoFit/>
          </a:bodyPr>
          <a:lstStyle/>
          <a:p>
            <a:pPr algn="just"/>
            <a:r>
              <a:rPr lang="sk-SK" dirty="0"/>
              <a:t>Respondenti mali odpovedať na otázku: „Prečo sa podľa vás verejnosť bráni výstavbe centier na energetické zhodnotenie odpadu, tzv. spaľovní odpadu? Prečítam vám možnosti?“</a:t>
            </a:r>
          </a:p>
          <a:p>
            <a:pPr marL="285750" indent="-285750" algn="just">
              <a:spcBef>
                <a:spcPts val="600"/>
              </a:spcBef>
              <a:buFont typeface="Arial" panose="020B0604020202020204" pitchFamily="34" charset="0"/>
              <a:buChar char="•"/>
            </a:pPr>
            <a:r>
              <a:rPr lang="sk-SK" b="1" dirty="0"/>
              <a:t>44,1% </a:t>
            </a:r>
            <a:r>
              <a:rPr lang="sk-SK" dirty="0"/>
              <a:t>uviedlo, že dôvodom je </a:t>
            </a:r>
            <a:r>
              <a:rPr lang="sk-SK" b="1" dirty="0"/>
              <a:t>nedostatok informácií </a:t>
            </a:r>
            <a:r>
              <a:rPr lang="sk-SK" dirty="0"/>
              <a:t>o vplyve a benefitoch takýchto zariadení od čelných predstaviteľov krajiny a lokálnych politikov. </a:t>
            </a:r>
          </a:p>
          <a:p>
            <a:pPr algn="just">
              <a:spcBef>
                <a:spcPts val="600"/>
              </a:spcBef>
            </a:pPr>
            <a:r>
              <a:rPr lang="sk-SK" dirty="0">
                <a:solidFill>
                  <a:srgbClr val="0070C0"/>
                </a:solidFill>
              </a:rPr>
              <a:t>	Nadpriemerne to uvádzali mladší; vzdelanejší, z Trnavského kraja.</a:t>
            </a:r>
          </a:p>
          <a:p>
            <a:pPr marL="285750" indent="-285750" algn="just">
              <a:spcBef>
                <a:spcPts val="600"/>
              </a:spcBef>
              <a:buFont typeface="Arial" panose="020B0604020202020204" pitchFamily="34" charset="0"/>
              <a:buChar char="•"/>
            </a:pPr>
            <a:r>
              <a:rPr lang="sk-SK" b="1" dirty="0"/>
              <a:t>44% </a:t>
            </a:r>
            <a:r>
              <a:rPr lang="sk-SK" dirty="0"/>
              <a:t>opýtaných uviedlo, že dôvodom je </a:t>
            </a:r>
            <a:r>
              <a:rPr lang="sk-SK" b="1" dirty="0"/>
              <a:t>strach zo znečistenia </a:t>
            </a:r>
            <a:r>
              <a:rPr lang="sk-SK" dirty="0"/>
              <a:t>životného prostredia. </a:t>
            </a:r>
          </a:p>
          <a:p>
            <a:pPr lvl="1" algn="just">
              <a:spcBef>
                <a:spcPts val="600"/>
              </a:spcBef>
            </a:pPr>
            <a:r>
              <a:rPr lang="sk-SK" dirty="0">
                <a:solidFill>
                  <a:srgbClr val="0070C0"/>
                </a:solidFill>
              </a:rPr>
              <a:t>Častejšie takto odpovedali ženy; mladší; SŠ vzdelaní; z Bratislavského a Žilinského kraja.</a:t>
            </a:r>
          </a:p>
          <a:p>
            <a:pPr marL="285750" indent="-285750" algn="just">
              <a:spcBef>
                <a:spcPts val="600"/>
              </a:spcBef>
              <a:buFont typeface="Arial" panose="020B0604020202020204" pitchFamily="34" charset="0"/>
              <a:buChar char="•"/>
            </a:pPr>
            <a:r>
              <a:rPr lang="sk-SK" b="1" dirty="0"/>
              <a:t>27,1% </a:t>
            </a:r>
            <a:r>
              <a:rPr lang="sk-SK" dirty="0"/>
              <a:t>respondentov si myslí, že verejnosť je </a:t>
            </a:r>
            <a:r>
              <a:rPr lang="sk-SK" b="1" dirty="0"/>
              <a:t>ovplyvnená tvrdeniami</a:t>
            </a:r>
            <a:r>
              <a:rPr lang="sk-SK" dirty="0"/>
              <a:t> </a:t>
            </a:r>
            <a:r>
              <a:rPr lang="sk-SK" b="1" dirty="0"/>
              <a:t>aktivistov</a:t>
            </a:r>
            <a:r>
              <a:rPr lang="sk-SK" dirty="0"/>
              <a:t>, ktorí vyvolajú medzi neinformovanými ľuďmi strach. </a:t>
            </a:r>
          </a:p>
          <a:p>
            <a:pPr lvl="1" algn="just">
              <a:spcBef>
                <a:spcPts val="600"/>
              </a:spcBef>
            </a:pPr>
            <a:r>
              <a:rPr lang="sk-SK" dirty="0">
                <a:solidFill>
                  <a:srgbClr val="0070C0"/>
                </a:solidFill>
              </a:rPr>
              <a:t>Nadpriemerne takto odpovedali 34 – 49-roční; z BA, TT a ZA kraja.</a:t>
            </a:r>
          </a:p>
          <a:p>
            <a:pPr marL="285750" lvl="0" indent="-285750" algn="just">
              <a:spcBef>
                <a:spcPts val="600"/>
              </a:spcBef>
              <a:buFont typeface="Arial" panose="020B0604020202020204" pitchFamily="34" charset="0"/>
              <a:buChar char="•"/>
            </a:pPr>
            <a:r>
              <a:rPr lang="sk-SK" b="1" dirty="0"/>
              <a:t>19,1% </a:t>
            </a:r>
            <a:r>
              <a:rPr lang="sk-SK" dirty="0"/>
              <a:t>respondentov si myslí, že je za tým s</a:t>
            </a:r>
            <a:r>
              <a:rPr lang="pl-PL" dirty="0"/>
              <a:t>trach vyvolaný informáciami z </a:t>
            </a:r>
            <a:r>
              <a:rPr lang="pl-PL" b="1" dirty="0"/>
              <a:t>médií</a:t>
            </a:r>
            <a:r>
              <a:rPr lang="pl-PL" dirty="0"/>
              <a:t>. </a:t>
            </a:r>
          </a:p>
          <a:p>
            <a:pPr lvl="1" algn="just">
              <a:spcBef>
                <a:spcPts val="600"/>
              </a:spcBef>
            </a:pPr>
            <a:r>
              <a:rPr lang="pl-PL" dirty="0">
                <a:solidFill>
                  <a:srgbClr val="0070C0"/>
                </a:solidFill>
              </a:rPr>
              <a:t>Častejšie to uvádzali mladší (najmä 18 - 33-roční); VŠ vzdelaní; zo Žilinského kraja.</a:t>
            </a:r>
            <a:endParaRPr lang="sk-SK" dirty="0">
              <a:solidFill>
                <a:srgbClr val="0070C0"/>
              </a:solidFill>
            </a:endParaRPr>
          </a:p>
          <a:p>
            <a:pPr marL="285750" lvl="0" indent="-285750" algn="just">
              <a:spcBef>
                <a:spcPts val="600"/>
              </a:spcBef>
              <a:buFont typeface="Arial" panose="020B0604020202020204" pitchFamily="34" charset="0"/>
              <a:buChar char="•"/>
            </a:pPr>
            <a:r>
              <a:rPr lang="sk-SK" dirty="0"/>
              <a:t>4,2% opýtaných nevedelo, resp. nechcelo odpovedať. </a:t>
            </a:r>
          </a:p>
          <a:p>
            <a:pPr marL="285750" lvl="0" indent="-285750" algn="just">
              <a:spcBef>
                <a:spcPts val="600"/>
              </a:spcBef>
              <a:buFont typeface="Arial" panose="020B0604020202020204" pitchFamily="34" charset="0"/>
              <a:buChar char="•"/>
            </a:pPr>
            <a:endParaRPr lang="en-GB" dirty="0">
              <a:highlight>
                <a:srgbClr val="FFFF00"/>
              </a:highlight>
            </a:endParaRPr>
          </a:p>
        </p:txBody>
      </p:sp>
    </p:spTree>
    <p:extLst>
      <p:ext uri="{BB962C8B-B14F-4D97-AF65-F5344CB8AC3E}">
        <p14:creationId xmlns:p14="http://schemas.microsoft.com/office/powerpoint/2010/main" val="4240224432"/>
      </p:ext>
    </p:extLst>
  </p:cSld>
  <p:clrMapOvr>
    <a:masterClrMapping/>
  </p:clrMapOvr>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ív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102ffd4-09d6-476c-b820-289117f5da6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BB43947716A9F647B549CA9ADE991CA3" ma:contentTypeVersion="7" ma:contentTypeDescription="Umožňuje vytvoriť nový dokument." ma:contentTypeScope="" ma:versionID="22b89aa18a7bf6c1e2314a943567e811">
  <xsd:schema xmlns:xsd="http://www.w3.org/2001/XMLSchema" xmlns:xs="http://www.w3.org/2001/XMLSchema" xmlns:p="http://schemas.microsoft.com/office/2006/metadata/properties" xmlns:ns3="7102ffd4-09d6-476c-b820-289117f5da68" xmlns:ns4="0107f9f3-bf39-4da0-b0ca-8849576126b5" targetNamespace="http://schemas.microsoft.com/office/2006/metadata/properties" ma:root="true" ma:fieldsID="d7666f35ce08924b07946989d98892b7" ns3:_="" ns4:_="">
    <xsd:import namespace="7102ffd4-09d6-476c-b820-289117f5da68"/>
    <xsd:import namespace="0107f9f3-bf39-4da0-b0ca-8849576126b5"/>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02ffd4-09d6-476c-b820-289117f5da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07f9f3-bf39-4da0-b0ca-8849576126b5" elementFormDefault="qualified">
    <xsd:import namespace="http://schemas.microsoft.com/office/2006/documentManagement/types"/>
    <xsd:import namespace="http://schemas.microsoft.com/office/infopath/2007/PartnerControls"/>
    <xsd:element name="SharedWithUsers" ma:index="11" nillable="true" ma:displayName="Zdieľa sa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Zdieľané s podrobnosťami" ma:internalName="SharedWithDetails" ma:readOnly="true">
      <xsd:simpleType>
        <xsd:restriction base="dms:Note">
          <xsd:maxLength value="255"/>
        </xsd:restriction>
      </xsd:simpleType>
    </xsd:element>
    <xsd:element name="SharingHintHash" ma:index="13" nillable="true" ma:displayName="Príkaz hash indikátora zdieľani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F7F9C9-DA2D-4AB6-851B-BB63CE125C85}">
  <ds:schemaRefs>
    <ds:schemaRef ds:uri="0107f9f3-bf39-4da0-b0ca-8849576126b5"/>
    <ds:schemaRef ds:uri="http://www.w3.org/XML/1998/namespace"/>
    <ds:schemaRef ds:uri="http://purl.org/dc/dcmitype/"/>
    <ds:schemaRef ds:uri="7102ffd4-09d6-476c-b820-289117f5da68"/>
    <ds:schemaRef ds:uri="http://purl.org/dc/elements/1.1/"/>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6AC2F72A-CC5A-4278-8E48-4AA3CE216E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02ffd4-09d6-476c-b820-289117f5da68"/>
    <ds:schemaRef ds:uri="0107f9f3-bf39-4da0-b0ca-8849576126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45A4BF-F089-4E14-AF93-A0E55B2872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TM03457444[[fn=Základ]]</Template>
  <TotalTime>92650</TotalTime>
  <Words>2675</Words>
  <Application>Microsoft Office PowerPoint</Application>
  <PresentationFormat>Širokouhlá</PresentationFormat>
  <Paragraphs>266</Paragraphs>
  <Slides>20</Slides>
  <Notes>19</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20</vt:i4>
      </vt:variant>
    </vt:vector>
  </HeadingPairs>
  <TitlesOfParts>
    <vt:vector size="24" baseType="lpstr">
      <vt:lpstr>Arial</vt:lpstr>
      <vt:lpstr>Calibri</vt:lpstr>
      <vt:lpstr>Calibri Light</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Adam Brat</dc:creator>
  <cp:lastModifiedBy>AKO, s.r.o. Václav Hřích</cp:lastModifiedBy>
  <cp:revision>3316</cp:revision>
  <cp:lastPrinted>2024-10-29T14:17:01Z</cp:lastPrinted>
  <dcterms:created xsi:type="dcterms:W3CDTF">2020-02-20T12:04:33Z</dcterms:created>
  <dcterms:modified xsi:type="dcterms:W3CDTF">2025-07-04T09:31:24Z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0x010100BB43947716A9F647B549CA9ADE991CA3</vt:lpwstr>
  </property>
</Properties>
</file>